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28"/>
  </p:notesMasterIdLst>
  <p:sldIdLst>
    <p:sldId id="337" r:id="rId3"/>
    <p:sldId id="774" r:id="rId4"/>
    <p:sldId id="779" r:id="rId5"/>
    <p:sldId id="785" r:id="rId6"/>
    <p:sldId id="780" r:id="rId7"/>
    <p:sldId id="830" r:id="rId8"/>
    <p:sldId id="790" r:id="rId9"/>
    <p:sldId id="791" r:id="rId10"/>
    <p:sldId id="827" r:id="rId11"/>
    <p:sldId id="829" r:id="rId12"/>
    <p:sldId id="792" r:id="rId13"/>
    <p:sldId id="801" r:id="rId14"/>
    <p:sldId id="802" r:id="rId15"/>
    <p:sldId id="804" r:id="rId16"/>
    <p:sldId id="805" r:id="rId17"/>
    <p:sldId id="806" r:id="rId18"/>
    <p:sldId id="807" r:id="rId19"/>
    <p:sldId id="808" r:id="rId20"/>
    <p:sldId id="813" r:id="rId21"/>
    <p:sldId id="814" r:id="rId22"/>
    <p:sldId id="778" r:id="rId23"/>
    <p:sldId id="820" r:id="rId24"/>
    <p:sldId id="831" r:id="rId25"/>
    <p:sldId id="826" r:id="rId26"/>
    <p:sldId id="727" r:id="rId27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1818" y="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10" Type="http://schemas.openxmlformats.org/officeDocument/2006/relationships/image" Target="../media/image36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6967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6967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r">
              <a:defRPr sz="1200"/>
            </a:lvl1pPr>
          </a:lstStyle>
          <a:p>
            <a:fld id="{EAB33E82-301F-4F4E-AD3D-706ED46E9910}" type="datetimeFigureOut">
              <a:rPr lang="ko-KR" altLang="en-US" smtClean="0"/>
              <a:pPr/>
              <a:t>2023-10-13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003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4" rIns="91430" bIns="4571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30" tIns="45714" rIns="91430" bIns="4571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099" cy="496967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r">
              <a:defRPr sz="1200"/>
            </a:lvl1pPr>
          </a:lstStyle>
          <a:p>
            <a:fld id="{B483FEC0-F92A-4544-8188-3B7DA3892E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67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97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865" indent="-285718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2869" indent="-228573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017" indent="-228573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165" indent="-228573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313" indent="-228573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461" indent="-228573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8609" indent="-228573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5756" indent="-228573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/>
            <a:fld id="{CF90031D-935C-4A5D-9F8D-FD23AA9B5EEA}" type="slidenum">
              <a:rPr lang="en-US" altLang="ko-KR" sz="120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sz="1200" dirty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338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10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10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71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11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11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12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12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13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13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14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14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15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15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16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16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17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17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18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18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19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19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819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20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20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21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21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60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22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22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761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23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23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843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B53036-E0C5-4E1C-8346-641A7CDD266D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2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3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3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22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4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4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15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5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5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49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6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6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2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7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7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8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8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17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E6095-F3C6-47D6-BA6B-3D1C80401123}" type="slidenum">
              <a:rPr lang="ko-KR" altLang="en-US" smtClean="0">
                <a:ea typeface="굴림" charset="-127"/>
              </a:rPr>
              <a:pPr/>
              <a:t>9</a:t>
            </a:fld>
            <a:endParaRPr lang="en-US" altLang="ko-KR">
              <a:ea typeface="굴림" charset="-127"/>
            </a:endParaRPr>
          </a:p>
        </p:txBody>
      </p:sp>
      <p:sp>
        <p:nvSpPr>
          <p:cNvPr id="8195" name="Rectangle 7"/>
          <p:cNvSpPr txBox="1">
            <a:spLocks noGrp="1" noChangeArrowheads="1"/>
          </p:cNvSpPr>
          <p:nvPr/>
        </p:nvSpPr>
        <p:spPr bwMode="auto">
          <a:xfrm>
            <a:off x="3853011" y="9440228"/>
            <a:ext cx="294641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69" tIns="46435" rIns="92869" bIns="46435" anchor="b"/>
          <a:lstStyle/>
          <a:p>
            <a:pPr algn="r" defTabSz="928662"/>
            <a:fld id="{B786506F-D511-40C2-937E-1355926A5752}" type="slidenum">
              <a:rPr lang="ko-KR" altLang="en-US" sz="1200">
                <a:latin typeface="Arial" charset="0"/>
              </a:rPr>
              <a:pPr algn="r" defTabSz="928662"/>
              <a:t>9</a:t>
            </a:fld>
            <a:endParaRPr lang="en-US" altLang="ko-KR" sz="1200">
              <a:latin typeface="Arial" charset="0"/>
            </a:endParaRPr>
          </a:p>
        </p:txBody>
      </p:sp>
      <p:sp>
        <p:nvSpPr>
          <p:cNvPr id="8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83212" cy="3727450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86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ea typeface="굴림" pitchFamily="50" charset="-127"/>
              </a:endParaRP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ea typeface="굴림" pitchFamily="50" charset="-127"/>
              </a:endParaRPr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57456" y="339726"/>
            <a:ext cx="495300" cy="3635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527AB9-6298-44FA-9E1C-7B66247BD5AA}" type="slidenum">
              <a:rPr lang="ko-KR" altLang="en-US" sz="1600" b="1" smtClean="0">
                <a:solidFill>
                  <a:prstClr val="black"/>
                </a:solidFill>
                <a:latin typeface="+mn-ea"/>
                <a:ea typeface="+mn-ea"/>
              </a:rPr>
              <a:pPr>
                <a:defRPr/>
              </a:pPr>
              <a:t>‹#›</a:t>
            </a:fld>
            <a:endParaRPr lang="ko-KR" altLang="en-US" sz="16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5" name="Picture 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6505461"/>
            <a:ext cx="1224136" cy="15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</p:spPr>
        <p:txBody>
          <a:bodyPr/>
          <a:lstStyle>
            <a:lvl1pPr algn="ctr" eaLnBrk="0" hangingPunct="0">
              <a:lnSpc>
                <a:spcPct val="110000"/>
              </a:lnSpc>
              <a:defRPr>
                <a:ea typeface="HY헤드라인M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</p:spPr>
        <p:txBody>
          <a:bodyPr/>
          <a:lstStyle>
            <a:lvl1pPr algn="ctr" eaLnBrk="0" hangingPunct="0">
              <a:lnSpc>
                <a:spcPct val="110000"/>
              </a:lnSpc>
              <a:defRPr>
                <a:ea typeface="HY헤드라인M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>
              <a:solidFill>
                <a:srgbClr val="000000"/>
              </a:solidFill>
              <a:latin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15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58" y="260649"/>
            <a:ext cx="8585200" cy="3729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541" y="1265068"/>
            <a:ext cx="8585200" cy="42656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928EC5-278E-4CCD-993A-56B7D8FD94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43670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969FE-769B-4ED4-BBF9-1BF6A840E45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549173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80" y="260648"/>
            <a:ext cx="8585200" cy="3258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72481" y="1097280"/>
            <a:ext cx="8580953" cy="484632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en-US" noProof="0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7D160-E2C8-4B37-A302-61470D301D2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41415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CAC-9EB3-46C3-BFBE-360F6EB447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EEDA7-7962-47E0-BC48-C81E0048B4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ea typeface="굴림" pitchFamily="50" charset="-127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ea typeface="굴림" pitchFamily="50" charset="-127"/>
              </a:endParaRPr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57456" y="339726"/>
            <a:ext cx="495300" cy="3635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3527AB9-6298-44FA-9E1C-7B66247BD5AA}" type="slidenum">
              <a:rPr lang="ko-KR" altLang="en-US" sz="1600" b="1" smtClean="0">
                <a:solidFill>
                  <a:prstClr val="black"/>
                </a:solidFill>
                <a:latin typeface="+mn-ea"/>
                <a:ea typeface="+mn-ea"/>
              </a:rPr>
              <a:pPr>
                <a:defRPr/>
              </a:pPr>
              <a:t>‹#›</a:t>
            </a:fld>
            <a:endParaRPr lang="ko-KR" altLang="en-US" sz="16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5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512" y="6525344"/>
            <a:ext cx="1368152" cy="174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138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5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183167" y="6495425"/>
            <a:ext cx="6666017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v"/>
              <a:defRPr/>
            </a:pPr>
            <a:endParaRPr lang="en-US" altLang="ko-KR" b="1">
              <a:latin typeface="굴림" pitchFamily="50" charset="-127"/>
            </a:endParaRPr>
          </a:p>
        </p:txBody>
      </p:sp>
      <p:sp>
        <p:nvSpPr>
          <p:cNvPr id="2051" name="Rectangle 12"/>
          <p:cNvSpPr>
            <a:spLocks noChangeArrowheads="1"/>
          </p:cNvSpPr>
          <p:nvPr/>
        </p:nvSpPr>
        <p:spPr bwMode="auto">
          <a:xfrm>
            <a:off x="8849497" y="6495425"/>
            <a:ext cx="780000" cy="36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v"/>
              <a:defRPr/>
            </a:pPr>
            <a:endParaRPr lang="en-US" altLang="ko-KR" sz="1800" b="1">
              <a:latin typeface="굴림" pitchFamily="50" charset="-127"/>
            </a:endParaRPr>
          </a:p>
        </p:txBody>
      </p:sp>
      <p:sp>
        <p:nvSpPr>
          <p:cNvPr id="770064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97553" y="6512655"/>
            <a:ext cx="685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29" tIns="46665" rIns="93329" bIns="46665" numCol="1" anchor="ctr" anchorCtr="0" compatLnSpc="1">
            <a:prstTxWarp prst="textNoShape">
              <a:avLst/>
            </a:prstTxWarp>
          </a:bodyPr>
          <a:lstStyle>
            <a:lvl1pPr algn="r" latinLnBrk="1"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E787F33D-FCB2-4C80-830F-8BE4806081B6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054" name="TextBox 1"/>
          <p:cNvSpPr txBox="1">
            <a:spLocks noChangeArrowheads="1"/>
          </p:cNvSpPr>
          <p:nvPr/>
        </p:nvSpPr>
        <p:spPr bwMode="auto">
          <a:xfrm>
            <a:off x="5814988" y="6652663"/>
            <a:ext cx="2719013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en-US" sz="500" dirty="0">
                <a:solidFill>
                  <a:srgbClr val="7F7F7F"/>
                </a:solidFill>
                <a:latin typeface="Arial" charset="0"/>
                <a:cs typeface="Arial" charset="0"/>
              </a:rPr>
              <a:t>COPYRIGHT©2014 WOORY INDUSTRIAL COMPANY, LTD. ALL RIGHTS RESERVED.</a:t>
            </a:r>
          </a:p>
        </p:txBody>
      </p:sp>
      <p:sp>
        <p:nvSpPr>
          <p:cNvPr id="2055" name="TextBox 15"/>
          <p:cNvSpPr txBox="1">
            <a:spLocks noChangeArrowheads="1"/>
          </p:cNvSpPr>
          <p:nvPr/>
        </p:nvSpPr>
        <p:spPr bwMode="auto">
          <a:xfrm>
            <a:off x="3147556" y="6508402"/>
            <a:ext cx="5391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en-US" sz="800" dirty="0">
                <a:solidFill>
                  <a:srgbClr val="7F7F7F"/>
                </a:solidFill>
                <a:latin typeface="Arial" charset="0"/>
                <a:cs typeface="Arial" charset="0"/>
              </a:rPr>
              <a:t>The information contained in this document may be privileged and confidential and thus protected from disclosure.</a:t>
            </a:r>
          </a:p>
        </p:txBody>
      </p:sp>
      <p:sp>
        <p:nvSpPr>
          <p:cNvPr id="2056" name="Rectangle 12"/>
          <p:cNvSpPr>
            <a:spLocks noChangeArrowheads="1"/>
          </p:cNvSpPr>
          <p:nvPr/>
        </p:nvSpPr>
        <p:spPr bwMode="auto">
          <a:xfrm>
            <a:off x="269290" y="3"/>
            <a:ext cx="8582543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B2B2B2"/>
                </a:solidFill>
                <a:latin typeface="Impact" pitchFamily="34" charset="0"/>
                <a:ea typeface="굴림" pitchFamily="50" charset="-127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v"/>
              <a:defRPr/>
            </a:pPr>
            <a:endParaRPr lang="en-US" altLang="ko-KR" b="1" dirty="0">
              <a:latin typeface="굴림" pitchFamily="50" charset="-127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8851833" y="3"/>
            <a:ext cx="780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v"/>
              <a:defRPr/>
            </a:pPr>
            <a:endParaRPr lang="en-US" altLang="ko-KR" b="1">
              <a:latin typeface="굴림" pitchFamily="50" charset="-127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141" y="6559517"/>
            <a:ext cx="1679097" cy="1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465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ransition spd="med"/>
  <p:hf hdr="0" ftr="0" dt="0"/>
  <p:txStyles>
    <p:titleStyle>
      <a:lvl1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1pPr>
      <a:lvl2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2pPr>
      <a:lvl3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3pPr>
      <a:lvl4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4pPr>
      <a:lvl5pPr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34" charset="-127"/>
          <a:ea typeface="굴림" pitchFamily="34" charset="-127"/>
          <a:cs typeface="굴림" charset="0"/>
        </a:defRPr>
      </a:lvl5pPr>
      <a:lvl6pPr marL="457200"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defTabSz="933450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50838" indent="-350838" algn="l" defTabSz="933450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1pPr>
      <a:lvl2pPr marL="758825" indent="-292100" algn="l" defTabSz="933450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2pPr>
      <a:lvl3pPr marL="116681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3pPr>
      <a:lvl4pPr marL="1631950" indent="-231775" algn="l" defTabSz="933450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4pPr>
      <a:lvl5pPr marL="21002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굴림" pitchFamily="34" charset="-127"/>
          <a:ea typeface="굴림" pitchFamily="34" charset="-127"/>
          <a:cs typeface="굴림" charset="0"/>
        </a:defRPr>
      </a:lvl5pPr>
      <a:lvl6pPr marL="25574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30146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718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929063" indent="-233363" algn="l" defTabSz="933450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35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23" Type="http://schemas.openxmlformats.org/officeDocument/2006/relationships/image" Target="../media/image36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0.png"/><Relationship Id="rId18" Type="http://schemas.openxmlformats.org/officeDocument/2006/relationships/image" Target="../media/image74.png"/><Relationship Id="rId3" Type="http://schemas.openxmlformats.org/officeDocument/2006/relationships/image" Target="../media/image56.png"/><Relationship Id="rId21" Type="http://schemas.openxmlformats.org/officeDocument/2006/relationships/image" Target="../media/image77.jpe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2.png"/><Relationship Id="rId20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58.jpeg"/><Relationship Id="rId9" Type="http://schemas.openxmlformats.org/officeDocument/2006/relationships/image" Target="../media/image66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itle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" y="1124744"/>
            <a:ext cx="9415362" cy="220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965784" y="4613764"/>
            <a:ext cx="6227576" cy="90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8" tIns="45714" rIns="91428" bIns="45714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ko-KR" sz="24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ko-KR" altLang="en-US" sz="2400" b="1" spc="-100" dirty="0" err="1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우리산업주식회사</a:t>
            </a:r>
            <a:r>
              <a:rPr lang="ko-KR" altLang="en-US" sz="2400" b="1" spc="-10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ko-KR" altLang="en-US" sz="1600" b="1" spc="-10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기술연구소</a:t>
            </a:r>
            <a:endParaRPr lang="ko-KR" altLang="en-US" sz="1600" b="1" spc="-100" dirty="0">
              <a:ln>
                <a:solidFill>
                  <a:srgbClr val="D91962">
                    <a:alpha val="0"/>
                  </a:srgbClr>
                </a:solidFill>
              </a:ln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6137" y="3729696"/>
            <a:ext cx="19864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smtClean="0">
                <a:solidFill>
                  <a:srgbClr val="000000"/>
                </a:solidFill>
                <a:latin typeface="+mj-lt"/>
                <a:ea typeface="현대하모니 M" panose="02020603020101020101" pitchFamily="18" charset="-127"/>
                <a:cs typeface="Verdana" panose="020B0604030504040204" pitchFamily="34" charset="0"/>
              </a:rPr>
              <a:t>2023. 10. 10</a:t>
            </a:r>
            <a:endParaRPr kumimoji="1" lang="ko-KR" altLang="en-US" sz="2400" b="1" dirty="0">
              <a:solidFill>
                <a:srgbClr val="000000"/>
              </a:solidFill>
              <a:latin typeface="+mj-lt"/>
              <a:ea typeface="현대하모니 M" panose="02020603020101020101" pitchFamily="18" charset="-127"/>
              <a:cs typeface="Verdana" panose="020B0604030504040204" pitchFamily="34" charset="0"/>
            </a:endParaRP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96272" y="6286520"/>
            <a:ext cx="1584176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3715" y="1556792"/>
            <a:ext cx="7236296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balanced" dir="t"/>
          </a:scene3d>
          <a:sp3d prstMaterial="matte"/>
        </p:spPr>
        <p:txBody>
          <a:bodyPr wrap="square">
            <a:spAutoFit/>
            <a:flatTx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CEa</a:t>
            </a:r>
            <a:r>
              <a:rPr kumimoji="1"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, </a:t>
            </a:r>
            <a:r>
              <a:rPr kumimoji="1" lang="en-US" altLang="ko-KR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CVa</a:t>
            </a:r>
            <a:r>
              <a:rPr kumimoji="1"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 PE </a:t>
            </a:r>
            <a:r>
              <a:rPr kumimoji="1"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차종 </a:t>
            </a:r>
            <a:endParaRPr kumimoji="1" lang="en-US" altLang="ko-K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  <a:cs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HV Air PTC Heater </a:t>
            </a:r>
            <a:r>
              <a:rPr kumimoji="1"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  <a:cs typeface="Arial" panose="020B0604020202020204" pitchFamily="34" charset="0"/>
              </a:rPr>
              <a:t>개발 검토서</a:t>
            </a:r>
            <a:endParaRPr kumimoji="1" lang="en-US" altLang="ko-K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B" panose="02020603020101020101" pitchFamily="18" charset="-127"/>
              <a:ea typeface="현대하모니 B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653" y="5903819"/>
            <a:ext cx="1308091" cy="8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7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주요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- Core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표면 온도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65556"/>
              </p:ext>
            </p:extLst>
          </p:nvPr>
        </p:nvGraphicFramePr>
        <p:xfrm>
          <a:off x="355122" y="1700808"/>
          <a:ext cx="9134382" cy="18583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Design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Description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Remark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PTC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STONE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Tc 180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℃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 Tc 160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℃ 적용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Tc 160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℃ 적용 시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Temp Sensor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삭제 예정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고객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SR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요청 및</a:t>
                      </a:r>
                      <a:endParaRPr lang="en-US" altLang="ko-KR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ES97110-03</a:t>
                      </a:r>
                    </a:p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(7.3.3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항목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09" y="2061627"/>
            <a:ext cx="1629435" cy="831345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34344"/>
              </p:ext>
            </p:extLst>
          </p:nvPr>
        </p:nvGraphicFramePr>
        <p:xfrm>
          <a:off x="1501710" y="2983240"/>
          <a:ext cx="319383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3732">
                  <a:extLst>
                    <a:ext uri="{9D8B030D-6E8A-4147-A177-3AD203B41FA5}">
                      <a16:colId xmlns:a16="http://schemas.microsoft.com/office/drawing/2014/main" val="555600235"/>
                    </a:ext>
                  </a:extLst>
                </a:gridCol>
                <a:gridCol w="1165051">
                  <a:extLst>
                    <a:ext uri="{9D8B030D-6E8A-4147-A177-3AD203B41FA5}">
                      <a16:colId xmlns:a16="http://schemas.microsoft.com/office/drawing/2014/main" val="3181726198"/>
                    </a:ext>
                  </a:extLst>
                </a:gridCol>
                <a:gridCol w="1165051">
                  <a:extLst>
                    <a:ext uri="{9D8B030D-6E8A-4147-A177-3AD203B41FA5}">
                      <a16:colId xmlns:a16="http://schemas.microsoft.com/office/drawing/2014/main" val="842094581"/>
                    </a:ext>
                  </a:extLst>
                </a:gridCol>
              </a:tblGrid>
              <a:tr h="21834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NEa,MVa,</a:t>
                      </a:r>
                      <a:r>
                        <a:rPr lang="en-US" altLang="ko-KR" sz="900" baseline="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MEa</a:t>
                      </a:r>
                      <a:endParaRPr lang="ko-KR" altLang="en-US" sz="9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CEa</a:t>
                      </a:r>
                      <a:r>
                        <a:rPr lang="en-US" altLang="ko-KR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en-US" altLang="ko-KR" sz="9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CVa</a:t>
                      </a:r>
                      <a:endParaRPr lang="ko-KR" altLang="en-US" sz="9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60700"/>
                  </a:ext>
                </a:extLst>
              </a:tr>
              <a:tr h="218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Tc</a:t>
                      </a:r>
                      <a:endParaRPr lang="ko-KR" altLang="en-US" sz="9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180</a:t>
                      </a:r>
                      <a:r>
                        <a:rPr lang="ko-KR" altLang="en-US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endParaRPr lang="ko-KR" altLang="en-US" sz="9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160</a:t>
                      </a:r>
                      <a:r>
                        <a:rPr lang="ko-KR" altLang="en-US" sz="9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endParaRPr lang="ko-KR" altLang="en-US" sz="9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677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6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주요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-. Connectors &amp; Pin map</a:t>
            </a:r>
            <a:endParaRPr lang="ko-KR" altLang="en-US" sz="1800" dirty="0">
              <a:solidFill>
                <a:prstClr val="black"/>
              </a:solidFill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06948"/>
              </p:ext>
            </p:extLst>
          </p:nvPr>
        </p:nvGraphicFramePr>
        <p:xfrm>
          <a:off x="909529" y="1701336"/>
          <a:ext cx="8651983" cy="38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46072373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42096328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83988765"/>
                    </a:ext>
                  </a:extLst>
                </a:gridCol>
                <a:gridCol w="1991983">
                  <a:extLst>
                    <a:ext uri="{9D8B030D-6E8A-4147-A177-3AD203B41FA5}">
                      <a16:colId xmlns:a16="http://schemas.microsoft.com/office/drawing/2014/main" val="1386754379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55784368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Connector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Part number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Terminal No.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Pin 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Remark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66174"/>
                  </a:ext>
                </a:extLst>
              </a:tr>
              <a:tr h="432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 Connector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APTIVE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35415839</a:t>
                      </a:r>
                      <a:r>
                        <a:rPr lang="pl-PL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/>
                      </a:r>
                      <a:br>
                        <a:rPr lang="pl-PL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</a:br>
                      <a:r>
                        <a:rPr lang="pl-PL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</a:t>
                      </a:r>
                      <a:r>
                        <a:rPr lang="pl-PL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Mat</a:t>
                      </a:r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ing</a:t>
                      </a:r>
                      <a:r>
                        <a:rPr lang="pl-PL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pl-PL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HV(+)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3548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HV(-)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95172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Interlock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(+) – </a:t>
                      </a:r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</a:t>
                      </a:r>
                      <a:r>
                        <a:rPr lang="en-US" sz="1200" u="none" strike="noStrike" baseline="0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en-US" sz="1200" u="none" strike="noStrike" baseline="0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96425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Interlock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(-) – </a:t>
                      </a:r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HV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522579"/>
                  </a:ext>
                </a:extLst>
              </a:tr>
              <a:tr h="432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LV Connector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KET MG 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651104-5</a:t>
                      </a:r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/>
                      </a:r>
                      <a:b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</a:br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Mating </a:t>
                      </a:r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: KET MG </a:t>
                      </a:r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641107-5</a:t>
                      </a:r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IGN3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42501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CLIMATE_CAN</a:t>
                      </a:r>
                      <a:r>
                        <a:rPr lang="en-US" sz="1200" u="none" strike="noStrike" baseline="0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HIGH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072437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err="1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CLIMATE_CAN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LOW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137624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GND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029919"/>
                  </a:ext>
                </a:extLst>
              </a:tr>
            </a:tbl>
          </a:graphicData>
        </a:graphic>
      </p:graphicFrame>
      <p:pic>
        <p:nvPicPr>
          <p:cNvPr id="42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5673" y="4365104"/>
            <a:ext cx="1584176" cy="111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42" y="2492896"/>
            <a:ext cx="1893259" cy="13287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256" y="2336175"/>
            <a:ext cx="2144990" cy="1365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692" y="3906161"/>
            <a:ext cx="2021785" cy="16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</a:t>
            </a:r>
            <a:r>
              <a:rPr lang="en-US" altLang="ko-KR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BLOCK DIAGRAM </a:t>
            </a:r>
            <a:endParaRPr lang="ko-KR" altLang="en-US" sz="1800" b="1" dirty="0">
              <a:solidFill>
                <a:prstClr val="black"/>
              </a:solidFill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48544" y="1643788"/>
            <a:ext cx="8280920" cy="4979620"/>
          </a:xfrm>
          <a:prstGeom prst="roundRect">
            <a:avLst>
              <a:gd name="adj" fmla="val 6586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Text Box 87"/>
          <p:cNvSpPr txBox="1">
            <a:spLocks noChangeAspect="1" noChangeArrowheads="1"/>
          </p:cNvSpPr>
          <p:nvPr/>
        </p:nvSpPr>
        <p:spPr bwMode="auto">
          <a:xfrm>
            <a:off x="6969206" y="1962606"/>
            <a:ext cx="578440" cy="18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290" tIns="38290" rIns="38290" bIns="3829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HV</a:t>
            </a:r>
            <a:r>
              <a:rPr lang="en-US" altLang="ko-KR" sz="700">
                <a:solidFill>
                  <a:schemeClr val="tx1"/>
                </a:solidFill>
                <a:latin typeface="HY헤드라인M" pitchFamily="18" charset="-127"/>
              </a:rPr>
              <a:t>(+)</a:t>
            </a:r>
            <a:endParaRPr lang="en-US" altLang="ja-JP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42" name="Rectangle 111"/>
          <p:cNvSpPr>
            <a:spLocks noChangeAspect="1" noChangeArrowheads="1"/>
          </p:cNvSpPr>
          <p:nvPr/>
        </p:nvSpPr>
        <p:spPr bwMode="auto">
          <a:xfrm>
            <a:off x="4114119" y="2534130"/>
            <a:ext cx="2721332" cy="391602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72" name="Rectangle 111"/>
          <p:cNvSpPr>
            <a:spLocks noChangeAspect="1" noChangeArrowheads="1"/>
          </p:cNvSpPr>
          <p:nvPr/>
        </p:nvSpPr>
        <p:spPr bwMode="auto">
          <a:xfrm>
            <a:off x="7017857" y="2972513"/>
            <a:ext cx="1336156" cy="2869793"/>
          </a:xfrm>
          <a:prstGeom prst="rect">
            <a:avLst/>
          </a:prstGeom>
          <a:solidFill>
            <a:srgbClr val="FF0000">
              <a:alpha val="21176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73" name="Rectangle 111"/>
          <p:cNvSpPr>
            <a:spLocks noChangeAspect="1" noChangeArrowheads="1"/>
          </p:cNvSpPr>
          <p:nvPr/>
        </p:nvSpPr>
        <p:spPr bwMode="auto">
          <a:xfrm>
            <a:off x="7177524" y="3531345"/>
            <a:ext cx="1046235" cy="698891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74" name="Freeform 84"/>
          <p:cNvSpPr>
            <a:spLocks noChangeAspect="1"/>
          </p:cNvSpPr>
          <p:nvPr/>
        </p:nvSpPr>
        <p:spPr bwMode="auto">
          <a:xfrm>
            <a:off x="1628785" y="3140583"/>
            <a:ext cx="911780" cy="0"/>
          </a:xfrm>
          <a:custGeom>
            <a:avLst/>
            <a:gdLst>
              <a:gd name="T0" fmla="*/ 0 w 1311"/>
              <a:gd name="T1" fmla="*/ 0 h 1"/>
              <a:gd name="T2" fmla="*/ 2147483647 w 1311"/>
              <a:gd name="T3" fmla="*/ 0 h 1"/>
              <a:gd name="T4" fmla="*/ 2147483647 w 1311"/>
              <a:gd name="T5" fmla="*/ 0 h 1"/>
              <a:gd name="T6" fmla="*/ 0 60000 65536"/>
              <a:gd name="T7" fmla="*/ 0 60000 65536"/>
              <a:gd name="T8" fmla="*/ 0 60000 65536"/>
              <a:gd name="T9" fmla="*/ 0 w 1311"/>
              <a:gd name="T10" fmla="*/ 0 h 1"/>
              <a:gd name="T11" fmla="*/ 1311 w 1311"/>
              <a:gd name="T12" fmla="*/ 0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1" h="1">
                <a:moveTo>
                  <a:pt x="0" y="0"/>
                </a:moveTo>
                <a:lnTo>
                  <a:pt x="1311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75" name="Text Box 137"/>
          <p:cNvSpPr txBox="1">
            <a:spLocks noChangeAspect="1" noChangeArrowheads="1"/>
          </p:cNvSpPr>
          <p:nvPr/>
        </p:nvSpPr>
        <p:spPr bwMode="auto">
          <a:xfrm>
            <a:off x="1647036" y="2980349"/>
            <a:ext cx="407432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IGN(+)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76" name="Freeform 84"/>
          <p:cNvSpPr>
            <a:spLocks noChangeAspect="1"/>
          </p:cNvSpPr>
          <p:nvPr/>
        </p:nvSpPr>
        <p:spPr bwMode="auto">
          <a:xfrm>
            <a:off x="1785650" y="3394938"/>
            <a:ext cx="761917" cy="134456"/>
          </a:xfrm>
          <a:custGeom>
            <a:avLst/>
            <a:gdLst>
              <a:gd name="T0" fmla="*/ 0 w 753"/>
              <a:gd name="T1" fmla="*/ 0 h 184"/>
              <a:gd name="T2" fmla="*/ 2147483647 w 753"/>
              <a:gd name="T3" fmla="*/ 0 h 184"/>
              <a:gd name="T4" fmla="*/ 2147483647 w 753"/>
              <a:gd name="T5" fmla="*/ 2147483647 h 184"/>
              <a:gd name="T6" fmla="*/ 0 60000 65536"/>
              <a:gd name="T7" fmla="*/ 0 60000 65536"/>
              <a:gd name="T8" fmla="*/ 0 60000 65536"/>
              <a:gd name="T9" fmla="*/ 0 w 753"/>
              <a:gd name="T10" fmla="*/ 0 h 184"/>
              <a:gd name="T11" fmla="*/ 753 w 753"/>
              <a:gd name="T12" fmla="*/ 184 h 1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3" h="184">
                <a:moveTo>
                  <a:pt x="4" y="184"/>
                </a:moveTo>
                <a:lnTo>
                  <a:pt x="0" y="0"/>
                </a:lnTo>
                <a:lnTo>
                  <a:pt x="753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77" name="Freeform 84"/>
          <p:cNvSpPr>
            <a:spLocks noChangeAspect="1"/>
          </p:cNvSpPr>
          <p:nvPr/>
        </p:nvSpPr>
        <p:spPr bwMode="auto">
          <a:xfrm flipH="1">
            <a:off x="5547615" y="2070538"/>
            <a:ext cx="1410387" cy="204485"/>
          </a:xfrm>
          <a:custGeom>
            <a:avLst/>
            <a:gdLst>
              <a:gd name="T0" fmla="*/ 0 w 1872"/>
              <a:gd name="T1" fmla="*/ 0 h 384"/>
              <a:gd name="T2" fmla="*/ 2147483647 w 1872"/>
              <a:gd name="T3" fmla="*/ 0 h 384"/>
              <a:gd name="T4" fmla="*/ 2147483647 w 1872"/>
              <a:gd name="T5" fmla="*/ 2147483647 h 384"/>
              <a:gd name="T6" fmla="*/ 0 60000 65536"/>
              <a:gd name="T7" fmla="*/ 0 60000 65536"/>
              <a:gd name="T8" fmla="*/ 0 60000 65536"/>
              <a:gd name="T9" fmla="*/ 0 w 1872"/>
              <a:gd name="T10" fmla="*/ 0 h 384"/>
              <a:gd name="T11" fmla="*/ 1872 w 1872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384">
                <a:moveTo>
                  <a:pt x="0" y="0"/>
                </a:moveTo>
                <a:lnTo>
                  <a:pt x="1872" y="0"/>
                </a:lnTo>
                <a:lnTo>
                  <a:pt x="1872" y="384"/>
                </a:lnTo>
              </a:path>
            </a:pathLst>
          </a:custGeom>
          <a:noFill/>
          <a:ln w="28575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78" name="Text Box 87"/>
          <p:cNvSpPr txBox="1">
            <a:spLocks noChangeAspect="1" noChangeArrowheads="1"/>
          </p:cNvSpPr>
          <p:nvPr/>
        </p:nvSpPr>
        <p:spPr bwMode="auto">
          <a:xfrm>
            <a:off x="6918785" y="2083057"/>
            <a:ext cx="415973" cy="18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290" tIns="38290" rIns="38290" bIns="3829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HV</a:t>
            </a:r>
            <a:r>
              <a:rPr lang="en-US" altLang="ko-KR" sz="700">
                <a:solidFill>
                  <a:schemeClr val="tx1"/>
                </a:solidFill>
                <a:latin typeface="HY헤드라인M" pitchFamily="18" charset="-127"/>
              </a:rPr>
              <a:t>(-)</a:t>
            </a:r>
            <a:endParaRPr lang="en-US" altLang="ja-JP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79" name="Freeform 84"/>
          <p:cNvSpPr>
            <a:spLocks noChangeAspect="1"/>
          </p:cNvSpPr>
          <p:nvPr/>
        </p:nvSpPr>
        <p:spPr bwMode="auto">
          <a:xfrm flipH="1">
            <a:off x="6665279" y="2193789"/>
            <a:ext cx="257707" cy="302526"/>
          </a:xfrm>
          <a:custGeom>
            <a:avLst/>
            <a:gdLst>
              <a:gd name="T0" fmla="*/ 0 w 1872"/>
              <a:gd name="T1" fmla="*/ 0 h 384"/>
              <a:gd name="T2" fmla="*/ 2147483647 w 1872"/>
              <a:gd name="T3" fmla="*/ 0 h 384"/>
              <a:gd name="T4" fmla="*/ 2147483647 w 1872"/>
              <a:gd name="T5" fmla="*/ 2147483647 h 384"/>
              <a:gd name="T6" fmla="*/ 0 60000 65536"/>
              <a:gd name="T7" fmla="*/ 0 60000 65536"/>
              <a:gd name="T8" fmla="*/ 0 60000 65536"/>
              <a:gd name="T9" fmla="*/ 0 w 1872"/>
              <a:gd name="T10" fmla="*/ 0 h 384"/>
              <a:gd name="T11" fmla="*/ 1872 w 1872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384">
                <a:moveTo>
                  <a:pt x="0" y="0"/>
                </a:moveTo>
                <a:lnTo>
                  <a:pt x="1872" y="0"/>
                </a:lnTo>
                <a:lnTo>
                  <a:pt x="1872" y="384"/>
                </a:lnTo>
              </a:path>
            </a:pathLst>
          </a:custGeom>
          <a:noFill/>
          <a:ln w="28575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80" name="Rectangle 77"/>
          <p:cNvSpPr>
            <a:spLocks noChangeAspect="1" noChangeArrowheads="1"/>
          </p:cNvSpPr>
          <p:nvPr/>
        </p:nvSpPr>
        <p:spPr bwMode="auto">
          <a:xfrm>
            <a:off x="2592386" y="2622368"/>
            <a:ext cx="1137273" cy="3794746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81" name="Text Box 112"/>
          <p:cNvSpPr txBox="1">
            <a:spLocks noChangeAspect="1" noChangeArrowheads="1"/>
          </p:cNvSpPr>
          <p:nvPr/>
        </p:nvSpPr>
        <p:spPr bwMode="auto">
          <a:xfrm>
            <a:off x="4193252" y="2532060"/>
            <a:ext cx="760516" cy="17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HV circuit</a:t>
            </a:r>
          </a:p>
        </p:txBody>
      </p:sp>
      <p:cxnSp>
        <p:nvCxnSpPr>
          <p:cNvPr id="82" name="직선 연결선 81"/>
          <p:cNvCxnSpPr>
            <a:cxnSpLocks noChangeAspect="1" noChangeShapeType="1"/>
          </p:cNvCxnSpPr>
          <p:nvPr/>
        </p:nvCxnSpPr>
        <p:spPr bwMode="auto">
          <a:xfrm>
            <a:off x="4414544" y="3098565"/>
            <a:ext cx="275914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83" name="Text Box 112"/>
          <p:cNvSpPr txBox="1">
            <a:spLocks noChangeAspect="1" noChangeArrowheads="1"/>
          </p:cNvSpPr>
          <p:nvPr/>
        </p:nvSpPr>
        <p:spPr bwMode="auto">
          <a:xfrm>
            <a:off x="2592386" y="2462732"/>
            <a:ext cx="750712" cy="17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LV circuit</a:t>
            </a:r>
          </a:p>
        </p:txBody>
      </p:sp>
      <p:cxnSp>
        <p:nvCxnSpPr>
          <p:cNvPr id="84" name="직선 연결선 83"/>
          <p:cNvCxnSpPr>
            <a:cxnSpLocks noChangeAspect="1" noChangeShapeType="1"/>
          </p:cNvCxnSpPr>
          <p:nvPr/>
        </p:nvCxnSpPr>
        <p:spPr bwMode="auto">
          <a:xfrm>
            <a:off x="5558819" y="2602759"/>
            <a:ext cx="0" cy="998055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cxnSp>
        <p:nvCxnSpPr>
          <p:cNvPr id="85" name="직선 연결선 84"/>
          <p:cNvCxnSpPr>
            <a:cxnSpLocks noChangeAspect="1" noChangeShapeType="1"/>
          </p:cNvCxnSpPr>
          <p:nvPr/>
        </p:nvCxnSpPr>
        <p:spPr bwMode="auto">
          <a:xfrm>
            <a:off x="5574226" y="6130952"/>
            <a:ext cx="1127468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86" name="Text Box 137"/>
          <p:cNvSpPr txBox="1">
            <a:spLocks noChangeAspect="1" noChangeArrowheads="1"/>
          </p:cNvSpPr>
          <p:nvPr/>
        </p:nvSpPr>
        <p:spPr bwMode="auto">
          <a:xfrm>
            <a:off x="1649357" y="3239723"/>
            <a:ext cx="405111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GND(-)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87" name="직선 연결선 86"/>
          <p:cNvCxnSpPr>
            <a:cxnSpLocks noChangeAspect="1" noChangeShapeType="1"/>
          </p:cNvCxnSpPr>
          <p:nvPr/>
        </p:nvCxnSpPr>
        <p:spPr bwMode="auto">
          <a:xfrm>
            <a:off x="5280104" y="2915089"/>
            <a:ext cx="0" cy="2223287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88" name="Rectangle 102"/>
          <p:cNvSpPr>
            <a:spLocks noChangeAspect="1" noChangeArrowheads="1"/>
          </p:cNvSpPr>
          <p:nvPr/>
        </p:nvSpPr>
        <p:spPr bwMode="auto">
          <a:xfrm>
            <a:off x="7086486" y="3402491"/>
            <a:ext cx="1176489" cy="105044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FIN</a:t>
            </a:r>
          </a:p>
        </p:txBody>
      </p:sp>
      <p:sp>
        <p:nvSpPr>
          <p:cNvPr id="89" name="Rectangle 102"/>
          <p:cNvSpPr>
            <a:spLocks noChangeAspect="1" noChangeArrowheads="1"/>
          </p:cNvSpPr>
          <p:nvPr/>
        </p:nvSpPr>
        <p:spPr bwMode="auto">
          <a:xfrm>
            <a:off x="7100492" y="4245642"/>
            <a:ext cx="1159682" cy="9383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FIN</a:t>
            </a:r>
          </a:p>
        </p:txBody>
      </p:sp>
      <p:sp>
        <p:nvSpPr>
          <p:cNvPr id="90" name="Line 145"/>
          <p:cNvSpPr>
            <a:spLocks noChangeShapeType="1"/>
          </p:cNvSpPr>
          <p:nvPr/>
        </p:nvSpPr>
        <p:spPr bwMode="auto">
          <a:xfrm>
            <a:off x="5135843" y="3668042"/>
            <a:ext cx="14426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  <a:tailEnd type="oval" w="med" len="med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91" name="직선 연결선 90"/>
          <p:cNvCxnSpPr>
            <a:cxnSpLocks noChangeAspect="1" noChangeShapeType="1"/>
          </p:cNvCxnSpPr>
          <p:nvPr/>
        </p:nvCxnSpPr>
        <p:spPr bwMode="auto">
          <a:xfrm>
            <a:off x="6686289" y="2618165"/>
            <a:ext cx="0" cy="3519513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lg" len="lg"/>
            <a:tailEnd type="oval" w="lg" len="lg"/>
          </a:ln>
        </p:spPr>
      </p:cxnSp>
      <p:cxnSp>
        <p:nvCxnSpPr>
          <p:cNvPr id="92" name="직선 연결선 91"/>
          <p:cNvCxnSpPr>
            <a:cxnSpLocks noChangeAspect="1" noChangeShapeType="1"/>
          </p:cNvCxnSpPr>
          <p:nvPr/>
        </p:nvCxnSpPr>
        <p:spPr bwMode="auto">
          <a:xfrm flipH="1">
            <a:off x="4537795" y="3331062"/>
            <a:ext cx="85855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93" name="Text Box 112"/>
          <p:cNvSpPr txBox="1">
            <a:spLocks noChangeAspect="1" noChangeArrowheads="1"/>
          </p:cNvSpPr>
          <p:nvPr/>
        </p:nvSpPr>
        <p:spPr bwMode="auto">
          <a:xfrm>
            <a:off x="7202734" y="2805875"/>
            <a:ext cx="885168" cy="17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 Ass’y</a:t>
            </a:r>
          </a:p>
        </p:txBody>
      </p:sp>
      <p:grpSp>
        <p:nvGrpSpPr>
          <p:cNvPr id="94" name="그룹 33"/>
          <p:cNvGrpSpPr>
            <a:grpSpLocks/>
          </p:cNvGrpSpPr>
          <p:nvPr/>
        </p:nvGrpSpPr>
        <p:grpSpPr bwMode="auto">
          <a:xfrm>
            <a:off x="4745448" y="3175597"/>
            <a:ext cx="172224" cy="106444"/>
            <a:chOff x="4751420" y="2591675"/>
            <a:chExt cx="219075" cy="134938"/>
          </a:xfrm>
        </p:grpSpPr>
        <p:cxnSp>
          <p:nvCxnSpPr>
            <p:cNvPr id="95" name="직선 연결선 94"/>
            <p:cNvCxnSpPr>
              <a:cxnSpLocks noChangeAspect="1" noChangeShapeType="1"/>
            </p:cNvCxnSpPr>
            <p:nvPr/>
          </p:nvCxnSpPr>
          <p:spPr bwMode="auto">
            <a:xfrm>
              <a:off x="4849845" y="2591675"/>
              <a:ext cx="1588" cy="50800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sp>
          <p:nvSpPr>
            <p:cNvPr id="96" name="Line 79"/>
            <p:cNvSpPr>
              <a:spLocks noChangeAspect="1" noChangeShapeType="1"/>
            </p:cNvSpPr>
            <p:nvPr/>
          </p:nvSpPr>
          <p:spPr bwMode="auto">
            <a:xfrm>
              <a:off x="4751420" y="2642475"/>
              <a:ext cx="219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97" name="Line 80"/>
            <p:cNvSpPr>
              <a:spLocks noChangeAspect="1" noChangeShapeType="1"/>
            </p:cNvSpPr>
            <p:nvPr/>
          </p:nvSpPr>
          <p:spPr bwMode="auto">
            <a:xfrm flipH="1">
              <a:off x="4753008" y="2642475"/>
              <a:ext cx="44450" cy="84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98" name="Line 81"/>
            <p:cNvSpPr>
              <a:spLocks noChangeAspect="1" noChangeShapeType="1"/>
            </p:cNvSpPr>
            <p:nvPr/>
          </p:nvSpPr>
          <p:spPr bwMode="auto">
            <a:xfrm flipH="1">
              <a:off x="4819683" y="2642475"/>
              <a:ext cx="44450" cy="84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99" name="Line 82"/>
            <p:cNvSpPr>
              <a:spLocks noChangeAspect="1" noChangeShapeType="1"/>
            </p:cNvSpPr>
            <p:nvPr/>
          </p:nvSpPr>
          <p:spPr bwMode="auto">
            <a:xfrm flipH="1">
              <a:off x="4884770" y="2642475"/>
              <a:ext cx="44450" cy="841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</p:grpSp>
      <p:sp>
        <p:nvSpPr>
          <p:cNvPr id="100" name="Text Box 137"/>
          <p:cNvSpPr txBox="1">
            <a:spLocks noChangeAspect="1" noChangeArrowheads="1"/>
          </p:cNvSpPr>
          <p:nvPr/>
        </p:nvSpPr>
        <p:spPr bwMode="auto">
          <a:xfrm>
            <a:off x="5559377" y="2058058"/>
            <a:ext cx="487273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Interlock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101" name="직선 연결선 100"/>
          <p:cNvCxnSpPr>
            <a:cxnSpLocks noChangeAspect="1" noChangeShapeType="1"/>
          </p:cNvCxnSpPr>
          <p:nvPr/>
        </p:nvCxnSpPr>
        <p:spPr bwMode="auto">
          <a:xfrm>
            <a:off x="3925740" y="2049529"/>
            <a:ext cx="0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102" name="Text Box 112"/>
          <p:cNvSpPr txBox="1">
            <a:spLocks noChangeAspect="1" noChangeArrowheads="1"/>
          </p:cNvSpPr>
          <p:nvPr/>
        </p:nvSpPr>
        <p:spPr bwMode="auto">
          <a:xfrm>
            <a:off x="3639098" y="2165201"/>
            <a:ext cx="606452" cy="17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Isolation</a:t>
            </a:r>
          </a:p>
        </p:txBody>
      </p:sp>
      <p:cxnSp>
        <p:nvCxnSpPr>
          <p:cNvPr id="103" name="직선 연결선 102"/>
          <p:cNvCxnSpPr>
            <a:cxnSpLocks noChangeAspect="1" noChangeShapeType="1"/>
          </p:cNvCxnSpPr>
          <p:nvPr/>
        </p:nvCxnSpPr>
        <p:spPr bwMode="auto">
          <a:xfrm flipH="1">
            <a:off x="4476170" y="3743673"/>
            <a:ext cx="11120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104" name="직선 연결선 103"/>
          <p:cNvCxnSpPr>
            <a:cxnSpLocks noChangeAspect="1" noChangeShapeType="1"/>
          </p:cNvCxnSpPr>
          <p:nvPr/>
        </p:nvCxnSpPr>
        <p:spPr bwMode="auto">
          <a:xfrm>
            <a:off x="5564422" y="5673334"/>
            <a:ext cx="0" cy="461963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lg" len="lg"/>
            <a:tailEnd type="oval" w="lg" len="lg"/>
          </a:ln>
        </p:spPr>
      </p:cxnSp>
      <p:sp>
        <p:nvSpPr>
          <p:cNvPr id="105" name="Text Box 116"/>
          <p:cNvSpPr txBox="1">
            <a:spLocks noChangeAspect="1" noChangeArrowheads="1"/>
          </p:cNvSpPr>
          <p:nvPr/>
        </p:nvSpPr>
        <p:spPr bwMode="auto">
          <a:xfrm>
            <a:off x="5545934" y="3613419"/>
            <a:ext cx="395184" cy="190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600" dirty="0">
                <a:solidFill>
                  <a:schemeClr val="tx1"/>
                </a:solidFill>
                <a:latin typeface="HY헤드라인M" pitchFamily="18" charset="-127"/>
              </a:rPr>
              <a:t>IGBT1</a:t>
            </a:r>
          </a:p>
        </p:txBody>
      </p:sp>
      <p:sp>
        <p:nvSpPr>
          <p:cNvPr id="106" name="Rectangle 111"/>
          <p:cNvSpPr>
            <a:spLocks noChangeAspect="1" noChangeArrowheads="1"/>
          </p:cNvSpPr>
          <p:nvPr/>
        </p:nvSpPr>
        <p:spPr bwMode="auto">
          <a:xfrm>
            <a:off x="7188729" y="4667218"/>
            <a:ext cx="1046235" cy="69749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107" name="Rectangle 102"/>
          <p:cNvSpPr>
            <a:spLocks noChangeAspect="1" noChangeArrowheads="1"/>
          </p:cNvSpPr>
          <p:nvPr/>
        </p:nvSpPr>
        <p:spPr bwMode="auto">
          <a:xfrm>
            <a:off x="7086487" y="4550969"/>
            <a:ext cx="1176489" cy="106444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FIN</a:t>
            </a:r>
          </a:p>
        </p:txBody>
      </p:sp>
      <p:sp>
        <p:nvSpPr>
          <p:cNvPr id="108" name="Rectangle 102"/>
          <p:cNvSpPr>
            <a:spLocks noChangeAspect="1" noChangeArrowheads="1"/>
          </p:cNvSpPr>
          <p:nvPr/>
        </p:nvSpPr>
        <p:spPr bwMode="auto">
          <a:xfrm>
            <a:off x="7115898" y="5392719"/>
            <a:ext cx="1161083" cy="95240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Core FIN</a:t>
            </a:r>
          </a:p>
        </p:txBody>
      </p:sp>
      <p:cxnSp>
        <p:nvCxnSpPr>
          <p:cNvPr id="109" name="직선 연결선 108"/>
          <p:cNvCxnSpPr>
            <a:cxnSpLocks noChangeAspect="1" noChangeShapeType="1"/>
          </p:cNvCxnSpPr>
          <p:nvPr/>
        </p:nvCxnSpPr>
        <p:spPr bwMode="auto">
          <a:xfrm>
            <a:off x="5901262" y="5890028"/>
            <a:ext cx="0" cy="242887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lg" len="lg"/>
            <a:tailEnd type="oval" w="lg" len="lg"/>
          </a:ln>
        </p:spPr>
      </p:cxnSp>
      <p:cxnSp>
        <p:nvCxnSpPr>
          <p:cNvPr id="110" name="직선 연결선 109"/>
          <p:cNvCxnSpPr>
            <a:cxnSpLocks noChangeAspect="1" noChangeShapeType="1"/>
          </p:cNvCxnSpPr>
          <p:nvPr/>
        </p:nvCxnSpPr>
        <p:spPr bwMode="auto">
          <a:xfrm>
            <a:off x="5947903" y="4754054"/>
            <a:ext cx="2064480" cy="0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</p:cxnSp>
      <p:cxnSp>
        <p:nvCxnSpPr>
          <p:cNvPr id="111" name="직선 연결선 110"/>
          <p:cNvCxnSpPr>
            <a:cxnSpLocks noChangeAspect="1" noChangeShapeType="1"/>
          </p:cNvCxnSpPr>
          <p:nvPr/>
        </p:nvCxnSpPr>
        <p:spPr bwMode="auto">
          <a:xfrm flipH="1">
            <a:off x="4477570" y="4505871"/>
            <a:ext cx="111164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112" name="직사각형 111"/>
          <p:cNvSpPr>
            <a:spLocks noChangeArrowheads="1"/>
          </p:cNvSpPr>
          <p:nvPr/>
        </p:nvSpPr>
        <p:spPr bwMode="auto">
          <a:xfrm>
            <a:off x="4058796" y="2452896"/>
            <a:ext cx="2816571" cy="4033678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b="1"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113" name="직선 연결선 112"/>
          <p:cNvCxnSpPr>
            <a:cxnSpLocks noChangeAspect="1" noChangeShapeType="1"/>
          </p:cNvCxnSpPr>
          <p:nvPr/>
        </p:nvCxnSpPr>
        <p:spPr bwMode="auto">
          <a:xfrm>
            <a:off x="5457977" y="2398274"/>
            <a:ext cx="0" cy="5742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14" name="Freeform 90"/>
          <p:cNvSpPr>
            <a:spLocks noChangeAspect="1"/>
          </p:cNvSpPr>
          <p:nvPr/>
        </p:nvSpPr>
        <p:spPr bwMode="auto">
          <a:xfrm rot="5400000" flipH="1">
            <a:off x="5508398" y="5570239"/>
            <a:ext cx="113448" cy="91038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115" name="Freeform 90"/>
          <p:cNvSpPr>
            <a:spLocks noChangeAspect="1"/>
          </p:cNvSpPr>
          <p:nvPr/>
        </p:nvSpPr>
        <p:spPr bwMode="auto">
          <a:xfrm rot="5400000" flipH="1">
            <a:off x="5841036" y="5787154"/>
            <a:ext cx="113447" cy="89637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116" name="직선 연결선 115"/>
          <p:cNvCxnSpPr>
            <a:cxnSpLocks noChangeAspect="1" noChangeShapeType="1"/>
          </p:cNvCxnSpPr>
          <p:nvPr/>
        </p:nvCxnSpPr>
        <p:spPr bwMode="auto">
          <a:xfrm flipH="1">
            <a:off x="5282906" y="5564638"/>
            <a:ext cx="28151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117" name="Freeform 90"/>
          <p:cNvSpPr>
            <a:spLocks noChangeAspect="1"/>
          </p:cNvSpPr>
          <p:nvPr/>
        </p:nvSpPr>
        <p:spPr bwMode="auto">
          <a:xfrm rot="5400000" flipH="1">
            <a:off x="7328228" y="3840746"/>
            <a:ext cx="142859" cy="91037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118" name="Line 148"/>
          <p:cNvSpPr>
            <a:spLocks noChangeShapeType="1"/>
          </p:cNvSpPr>
          <p:nvPr/>
        </p:nvSpPr>
        <p:spPr bwMode="auto">
          <a:xfrm flipH="1" flipV="1">
            <a:off x="7391113" y="3959472"/>
            <a:ext cx="0" cy="20101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119" name="직선 연결선 118"/>
          <p:cNvCxnSpPr>
            <a:cxnSpLocks noChangeAspect="1" noChangeShapeType="1"/>
          </p:cNvCxnSpPr>
          <p:nvPr/>
        </p:nvCxnSpPr>
        <p:spPr bwMode="auto">
          <a:xfrm>
            <a:off x="7382709" y="4752653"/>
            <a:ext cx="0" cy="154557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</p:cxnSp>
      <p:cxnSp>
        <p:nvCxnSpPr>
          <p:cNvPr id="120" name="직선 연결선 119"/>
          <p:cNvCxnSpPr>
            <a:cxnSpLocks noChangeAspect="1" noChangeShapeType="1"/>
          </p:cNvCxnSpPr>
          <p:nvPr/>
        </p:nvCxnSpPr>
        <p:spPr bwMode="auto">
          <a:xfrm flipH="1">
            <a:off x="5301113" y="5675983"/>
            <a:ext cx="26190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121" name="직선 연결선 120"/>
          <p:cNvCxnSpPr>
            <a:cxnSpLocks noChangeAspect="1" noChangeShapeType="1"/>
          </p:cNvCxnSpPr>
          <p:nvPr/>
        </p:nvCxnSpPr>
        <p:spPr bwMode="auto">
          <a:xfrm flipH="1">
            <a:off x="5305315" y="5769823"/>
            <a:ext cx="603089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122" name="직선 연결선 121"/>
          <p:cNvCxnSpPr>
            <a:cxnSpLocks noChangeAspect="1" noChangeShapeType="1"/>
          </p:cNvCxnSpPr>
          <p:nvPr/>
        </p:nvCxnSpPr>
        <p:spPr bwMode="auto">
          <a:xfrm flipH="1">
            <a:off x="5331227" y="5887471"/>
            <a:ext cx="57717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123" name="직선 연결선 122"/>
          <p:cNvCxnSpPr>
            <a:cxnSpLocks noChangeAspect="1" noChangeShapeType="1"/>
          </p:cNvCxnSpPr>
          <p:nvPr/>
        </p:nvCxnSpPr>
        <p:spPr bwMode="auto">
          <a:xfrm flipH="1">
            <a:off x="4458662" y="5628365"/>
            <a:ext cx="28291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grpSp>
        <p:nvGrpSpPr>
          <p:cNvPr id="124" name="그룹 75"/>
          <p:cNvGrpSpPr>
            <a:grpSpLocks/>
          </p:cNvGrpSpPr>
          <p:nvPr/>
        </p:nvGrpSpPr>
        <p:grpSpPr bwMode="auto">
          <a:xfrm>
            <a:off x="6621862" y="6199600"/>
            <a:ext cx="172271" cy="195171"/>
            <a:chOff x="6761195" y="5935190"/>
            <a:chExt cx="219075" cy="221216"/>
          </a:xfrm>
        </p:grpSpPr>
        <p:sp>
          <p:nvSpPr>
            <p:cNvPr id="125" name="Line 79"/>
            <p:cNvSpPr>
              <a:spLocks noChangeAspect="1" noChangeShapeType="1"/>
            </p:cNvSpPr>
            <p:nvPr/>
          </p:nvSpPr>
          <p:spPr bwMode="auto">
            <a:xfrm>
              <a:off x="6761195" y="6069888"/>
              <a:ext cx="2190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26" name="Line 80"/>
            <p:cNvSpPr>
              <a:spLocks noChangeAspect="1" noChangeShapeType="1"/>
            </p:cNvSpPr>
            <p:nvPr/>
          </p:nvSpPr>
          <p:spPr bwMode="auto">
            <a:xfrm flipH="1">
              <a:off x="6762783" y="6072269"/>
              <a:ext cx="44450" cy="84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27" name="Line 81"/>
            <p:cNvSpPr>
              <a:spLocks noChangeAspect="1" noChangeShapeType="1"/>
            </p:cNvSpPr>
            <p:nvPr/>
          </p:nvSpPr>
          <p:spPr bwMode="auto">
            <a:xfrm flipH="1">
              <a:off x="6829458" y="6072269"/>
              <a:ext cx="44450" cy="84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28" name="Line 82"/>
            <p:cNvSpPr>
              <a:spLocks noChangeAspect="1" noChangeShapeType="1"/>
            </p:cNvSpPr>
            <p:nvPr/>
          </p:nvSpPr>
          <p:spPr bwMode="auto">
            <a:xfrm flipH="1">
              <a:off x="6894545" y="6072269"/>
              <a:ext cx="44450" cy="84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cxnSp>
          <p:nvCxnSpPr>
            <p:cNvPr id="129" name="직선 연결선 128"/>
            <p:cNvCxnSpPr>
              <a:cxnSpLocks noChangeAspect="1" noChangeShapeType="1"/>
            </p:cNvCxnSpPr>
            <p:nvPr/>
          </p:nvCxnSpPr>
          <p:spPr bwMode="auto">
            <a:xfrm>
              <a:off x="6845334" y="5935190"/>
              <a:ext cx="0" cy="133111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</p:grpSp>
      <p:sp>
        <p:nvSpPr>
          <p:cNvPr id="130" name="Freeform 84"/>
          <p:cNvSpPr>
            <a:spLocks noChangeAspect="1"/>
          </p:cNvSpPr>
          <p:nvPr/>
        </p:nvSpPr>
        <p:spPr bwMode="auto">
          <a:xfrm flipV="1">
            <a:off x="1618963" y="4330721"/>
            <a:ext cx="1220818" cy="40336"/>
          </a:xfrm>
          <a:custGeom>
            <a:avLst/>
            <a:gdLst>
              <a:gd name="T0" fmla="*/ 0 w 1311"/>
              <a:gd name="T1" fmla="*/ 0 h 1"/>
              <a:gd name="T2" fmla="*/ 2147483647 w 1311"/>
              <a:gd name="T3" fmla="*/ 0 h 1"/>
              <a:gd name="T4" fmla="*/ 2147483647 w 1311"/>
              <a:gd name="T5" fmla="*/ 2147483647 h 1"/>
              <a:gd name="T6" fmla="*/ 0 60000 65536"/>
              <a:gd name="T7" fmla="*/ 0 60000 65536"/>
              <a:gd name="T8" fmla="*/ 0 60000 65536"/>
              <a:gd name="T9" fmla="*/ 0 w 1311"/>
              <a:gd name="T10" fmla="*/ 0 h 1"/>
              <a:gd name="T11" fmla="*/ 1311 w 1311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1" h="1">
                <a:moveTo>
                  <a:pt x="0" y="0"/>
                </a:moveTo>
                <a:lnTo>
                  <a:pt x="1311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 type="arrow" w="sm" len="sm"/>
            <a:tailEnd type="arrow" w="sm" len="sm"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131" name="Freeform 84"/>
          <p:cNvSpPr>
            <a:spLocks noChangeAspect="1"/>
          </p:cNvSpPr>
          <p:nvPr/>
        </p:nvSpPr>
        <p:spPr bwMode="auto">
          <a:xfrm>
            <a:off x="1618963" y="4481702"/>
            <a:ext cx="1220818" cy="40336"/>
          </a:xfrm>
          <a:custGeom>
            <a:avLst/>
            <a:gdLst>
              <a:gd name="T0" fmla="*/ 0 w 1311"/>
              <a:gd name="T1" fmla="*/ 0 h 1"/>
              <a:gd name="T2" fmla="*/ 2147483647 w 1311"/>
              <a:gd name="T3" fmla="*/ 0 h 1"/>
              <a:gd name="T4" fmla="*/ 2147483647 w 1311"/>
              <a:gd name="T5" fmla="*/ 2147483647 h 1"/>
              <a:gd name="T6" fmla="*/ 0 60000 65536"/>
              <a:gd name="T7" fmla="*/ 0 60000 65536"/>
              <a:gd name="T8" fmla="*/ 0 60000 65536"/>
              <a:gd name="T9" fmla="*/ 0 w 1311"/>
              <a:gd name="T10" fmla="*/ 0 h 1"/>
              <a:gd name="T11" fmla="*/ 1311 w 1311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1" h="1">
                <a:moveTo>
                  <a:pt x="0" y="0"/>
                </a:moveTo>
                <a:lnTo>
                  <a:pt x="1311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 type="arrow" w="sm" len="sm"/>
            <a:tailEnd type="arrow" w="sm" len="sm"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132" name="Text Box 137"/>
          <p:cNvSpPr txBox="1">
            <a:spLocks noChangeAspect="1" noChangeArrowheads="1"/>
          </p:cNvSpPr>
          <p:nvPr/>
        </p:nvSpPr>
        <p:spPr bwMode="auto">
          <a:xfrm>
            <a:off x="1667711" y="4470048"/>
            <a:ext cx="438773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CAN_ L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3" name="직선 연결선 132"/>
          <p:cNvCxnSpPr>
            <a:cxnSpLocks noChangeAspect="1" noChangeShapeType="1"/>
          </p:cNvCxnSpPr>
          <p:nvPr/>
        </p:nvCxnSpPr>
        <p:spPr bwMode="auto">
          <a:xfrm>
            <a:off x="4012576" y="4463928"/>
            <a:ext cx="389362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134" name="직선 연결선 133"/>
          <p:cNvCxnSpPr>
            <a:cxnSpLocks noChangeAspect="1" noChangeShapeType="1"/>
          </p:cNvCxnSpPr>
          <p:nvPr/>
        </p:nvCxnSpPr>
        <p:spPr bwMode="auto">
          <a:xfrm>
            <a:off x="5579268" y="4340321"/>
            <a:ext cx="0" cy="168911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cxnSp>
        <p:nvCxnSpPr>
          <p:cNvPr id="135" name="직선 연결선 134"/>
          <p:cNvCxnSpPr>
            <a:cxnSpLocks noChangeAspect="1" noChangeShapeType="1"/>
          </p:cNvCxnSpPr>
          <p:nvPr/>
        </p:nvCxnSpPr>
        <p:spPr bwMode="auto">
          <a:xfrm flipH="1">
            <a:off x="4476170" y="6175434"/>
            <a:ext cx="1484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136" name="Rectangle 102"/>
          <p:cNvSpPr>
            <a:spLocks noChangeAspect="1" noChangeArrowheads="1"/>
          </p:cNvSpPr>
          <p:nvPr/>
        </p:nvSpPr>
        <p:spPr bwMode="auto">
          <a:xfrm>
            <a:off x="4623230" y="6106805"/>
            <a:ext cx="784326" cy="12605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PCB Temp Sensor2</a:t>
            </a:r>
            <a:endParaRPr lang="en-US" altLang="ja-JP" sz="500" i="1" dirty="0">
              <a:solidFill>
                <a:srgbClr val="FF0000"/>
              </a:solidFill>
              <a:latin typeface="HY헤드라인M" pitchFamily="18" charset="-127"/>
            </a:endParaRPr>
          </a:p>
        </p:txBody>
      </p:sp>
      <p:sp>
        <p:nvSpPr>
          <p:cNvPr id="137" name="Line 147"/>
          <p:cNvSpPr>
            <a:spLocks noChangeShapeType="1"/>
          </p:cNvSpPr>
          <p:nvPr/>
        </p:nvSpPr>
        <p:spPr bwMode="auto">
          <a:xfrm>
            <a:off x="4735277" y="3088761"/>
            <a:ext cx="15686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138" name="Rectangle 102"/>
          <p:cNvSpPr>
            <a:spLocks noChangeAspect="1" noChangeArrowheads="1"/>
          </p:cNvSpPr>
          <p:nvPr/>
        </p:nvSpPr>
        <p:spPr bwMode="auto">
          <a:xfrm>
            <a:off x="4634435" y="5544329"/>
            <a:ext cx="749312" cy="164568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Current Sensing1</a:t>
            </a:r>
          </a:p>
        </p:txBody>
      </p:sp>
      <p:sp>
        <p:nvSpPr>
          <p:cNvPr id="139" name="Text Box 116"/>
          <p:cNvSpPr txBox="1">
            <a:spLocks noChangeAspect="1" noChangeArrowheads="1"/>
          </p:cNvSpPr>
          <p:nvPr/>
        </p:nvSpPr>
        <p:spPr bwMode="auto">
          <a:xfrm>
            <a:off x="5908405" y="5741734"/>
            <a:ext cx="404802" cy="1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Shunt2</a:t>
            </a:r>
          </a:p>
        </p:txBody>
      </p:sp>
      <p:sp>
        <p:nvSpPr>
          <p:cNvPr id="140" name="Text Box 116"/>
          <p:cNvSpPr txBox="1">
            <a:spLocks noChangeAspect="1" noChangeArrowheads="1"/>
          </p:cNvSpPr>
          <p:nvPr/>
        </p:nvSpPr>
        <p:spPr bwMode="auto">
          <a:xfrm>
            <a:off x="5551817" y="5537327"/>
            <a:ext cx="404802" cy="1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Shunt</a:t>
            </a:r>
            <a:r>
              <a:rPr lang="en-US" altLang="ko-KR" sz="500" dirty="0">
                <a:solidFill>
                  <a:schemeClr val="tx1"/>
                </a:solidFill>
                <a:latin typeface="HY헤드라인M" pitchFamily="18" charset="-127"/>
              </a:rPr>
              <a:t>1</a:t>
            </a:r>
            <a:endParaRPr lang="en-US" altLang="ja-JP" sz="5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141" name="Text Box 137"/>
          <p:cNvSpPr txBox="1">
            <a:spLocks noChangeAspect="1" noChangeArrowheads="1"/>
          </p:cNvSpPr>
          <p:nvPr/>
        </p:nvSpPr>
        <p:spPr bwMode="auto">
          <a:xfrm>
            <a:off x="1660709" y="4190632"/>
            <a:ext cx="467793" cy="18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CAN_ H</a:t>
            </a:r>
            <a:endParaRPr lang="en-US" altLang="ja-JP" sz="7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2" name="그룹 93"/>
          <p:cNvGrpSpPr>
            <a:grpSpLocks/>
          </p:cNvGrpSpPr>
          <p:nvPr/>
        </p:nvGrpSpPr>
        <p:grpSpPr bwMode="auto">
          <a:xfrm>
            <a:off x="1689011" y="3560129"/>
            <a:ext cx="194681" cy="71430"/>
            <a:chOff x="890620" y="3010775"/>
            <a:chExt cx="249238" cy="80963"/>
          </a:xfrm>
        </p:grpSpPr>
        <p:sp>
          <p:nvSpPr>
            <p:cNvPr id="143" name="Line 79"/>
            <p:cNvSpPr>
              <a:spLocks noChangeAspect="1" noChangeShapeType="1"/>
            </p:cNvSpPr>
            <p:nvPr/>
          </p:nvSpPr>
          <p:spPr bwMode="auto">
            <a:xfrm>
              <a:off x="890620" y="3010775"/>
              <a:ext cx="2492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cxnSp>
          <p:nvCxnSpPr>
            <p:cNvPr id="144" name="직선 연결선 143"/>
            <p:cNvCxnSpPr>
              <a:cxnSpLocks noChangeShapeType="1"/>
            </p:cNvCxnSpPr>
            <p:nvPr/>
          </p:nvCxnSpPr>
          <p:spPr bwMode="auto">
            <a:xfrm>
              <a:off x="928720" y="3055225"/>
              <a:ext cx="155575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5" name="직선 연결선 144"/>
            <p:cNvCxnSpPr>
              <a:cxnSpLocks noChangeShapeType="1"/>
            </p:cNvCxnSpPr>
            <p:nvPr/>
          </p:nvCxnSpPr>
          <p:spPr bwMode="auto">
            <a:xfrm>
              <a:off x="966820" y="3091738"/>
              <a:ext cx="79375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46" name="직선 연결선 145"/>
          <p:cNvCxnSpPr>
            <a:cxnSpLocks noChangeAspect="1" noChangeShapeType="1"/>
          </p:cNvCxnSpPr>
          <p:nvPr/>
        </p:nvCxnSpPr>
        <p:spPr bwMode="auto">
          <a:xfrm flipH="1">
            <a:off x="4476170" y="6026131"/>
            <a:ext cx="1484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147" name="Rectangle 102"/>
          <p:cNvSpPr>
            <a:spLocks noChangeAspect="1" noChangeArrowheads="1"/>
          </p:cNvSpPr>
          <p:nvPr/>
        </p:nvSpPr>
        <p:spPr bwMode="auto">
          <a:xfrm>
            <a:off x="4623230" y="5957502"/>
            <a:ext cx="784326" cy="116248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PCB Temp Sensor1</a:t>
            </a:r>
            <a:endParaRPr lang="en-US" altLang="ja-JP" sz="500" i="1" dirty="0">
              <a:solidFill>
                <a:srgbClr val="FF0000"/>
              </a:solidFill>
              <a:latin typeface="HY헤드라인M" pitchFamily="18" charset="-127"/>
            </a:endParaRPr>
          </a:p>
        </p:txBody>
      </p:sp>
      <p:sp>
        <p:nvSpPr>
          <p:cNvPr id="148" name="Text Box 116"/>
          <p:cNvSpPr txBox="1">
            <a:spLocks noChangeAspect="1" noChangeArrowheads="1"/>
          </p:cNvSpPr>
          <p:nvPr/>
        </p:nvSpPr>
        <p:spPr bwMode="auto">
          <a:xfrm>
            <a:off x="5587673" y="4415953"/>
            <a:ext cx="395184" cy="190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600" dirty="0">
                <a:solidFill>
                  <a:schemeClr val="tx1"/>
                </a:solidFill>
                <a:latin typeface="HY헤드라인M" pitchFamily="18" charset="-127"/>
              </a:rPr>
              <a:t>IGBT2</a:t>
            </a:r>
          </a:p>
        </p:txBody>
      </p:sp>
      <p:cxnSp>
        <p:nvCxnSpPr>
          <p:cNvPr id="149" name="직선 연결선 148"/>
          <p:cNvCxnSpPr>
            <a:cxnSpLocks noChangeAspect="1" noChangeShapeType="1"/>
          </p:cNvCxnSpPr>
          <p:nvPr/>
        </p:nvCxnSpPr>
        <p:spPr bwMode="auto">
          <a:xfrm>
            <a:off x="5558819" y="3553755"/>
            <a:ext cx="0" cy="34937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cxnSp>
        <p:nvCxnSpPr>
          <p:cNvPr id="150" name="직선 연결선 149"/>
          <p:cNvCxnSpPr>
            <a:cxnSpLocks noChangeAspect="1" noChangeShapeType="1"/>
          </p:cNvCxnSpPr>
          <p:nvPr/>
        </p:nvCxnSpPr>
        <p:spPr bwMode="auto">
          <a:xfrm>
            <a:off x="5894959" y="5277872"/>
            <a:ext cx="0" cy="49071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151" name="Line 145"/>
          <p:cNvSpPr>
            <a:spLocks noChangeShapeType="1"/>
          </p:cNvSpPr>
          <p:nvPr/>
        </p:nvSpPr>
        <p:spPr bwMode="auto">
          <a:xfrm>
            <a:off x="5135844" y="4423236"/>
            <a:ext cx="14426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  <a:tailEnd type="oval" w="med" len="med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152" name="직선 연결선 151"/>
          <p:cNvCxnSpPr>
            <a:cxnSpLocks noChangeAspect="1" noChangeShapeType="1"/>
          </p:cNvCxnSpPr>
          <p:nvPr/>
        </p:nvCxnSpPr>
        <p:spPr bwMode="auto">
          <a:xfrm flipH="1">
            <a:off x="4399138" y="5206162"/>
            <a:ext cx="146893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153" name="직선 연결선 152"/>
          <p:cNvCxnSpPr>
            <a:cxnSpLocks noChangeAspect="1" noChangeShapeType="1"/>
          </p:cNvCxnSpPr>
          <p:nvPr/>
        </p:nvCxnSpPr>
        <p:spPr bwMode="auto">
          <a:xfrm>
            <a:off x="2401907" y="2986519"/>
            <a:ext cx="1268928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54" name="Line 147"/>
          <p:cNvSpPr>
            <a:spLocks noChangeShapeType="1"/>
          </p:cNvSpPr>
          <p:nvPr/>
        </p:nvSpPr>
        <p:spPr bwMode="auto">
          <a:xfrm>
            <a:off x="4142463" y="2912287"/>
            <a:ext cx="113764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155" name="Rectangle 247"/>
          <p:cNvSpPr>
            <a:spLocks noChangeAspect="1" noChangeArrowheads="1"/>
          </p:cNvSpPr>
          <p:nvPr/>
        </p:nvSpPr>
        <p:spPr bwMode="auto">
          <a:xfrm rot="5400000">
            <a:off x="2277956" y="3132879"/>
            <a:ext cx="645669" cy="14285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>
                <a:solidFill>
                  <a:schemeClr val="tx1"/>
                </a:solidFill>
                <a:latin typeface="HY헤드라인M" pitchFamily="18" charset="-127"/>
              </a:rPr>
              <a:t>LC Filter</a:t>
            </a:r>
            <a:endParaRPr lang="en-US" altLang="ja-JP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156" name="직선 연결선 155"/>
          <p:cNvCxnSpPr>
            <a:cxnSpLocks noChangeAspect="1" noChangeShapeType="1"/>
          </p:cNvCxnSpPr>
          <p:nvPr/>
        </p:nvCxnSpPr>
        <p:spPr bwMode="auto">
          <a:xfrm flipV="1">
            <a:off x="4900546" y="2908086"/>
            <a:ext cx="0" cy="172271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oval" w="med" len="med"/>
          </a:ln>
        </p:spPr>
      </p:cxnSp>
      <p:sp>
        <p:nvSpPr>
          <p:cNvPr id="157" name="Rectangle 247"/>
          <p:cNvSpPr>
            <a:spLocks noChangeArrowheads="1"/>
          </p:cNvSpPr>
          <p:nvPr/>
        </p:nvSpPr>
        <p:spPr bwMode="auto">
          <a:xfrm>
            <a:off x="4666650" y="3045343"/>
            <a:ext cx="515414" cy="127453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600" dirty="0">
                <a:solidFill>
                  <a:schemeClr val="tx1"/>
                </a:solidFill>
                <a:latin typeface="HY헤드라인M" pitchFamily="18" charset="-127"/>
              </a:rPr>
              <a:t>Regulator</a:t>
            </a:r>
          </a:p>
        </p:txBody>
      </p:sp>
      <p:cxnSp>
        <p:nvCxnSpPr>
          <p:cNvPr id="158" name="직선 연결선 157"/>
          <p:cNvCxnSpPr>
            <a:cxnSpLocks noChangeAspect="1" noChangeShapeType="1"/>
          </p:cNvCxnSpPr>
          <p:nvPr/>
        </p:nvCxnSpPr>
        <p:spPr bwMode="auto">
          <a:xfrm flipH="1">
            <a:off x="4460763" y="5827248"/>
            <a:ext cx="28291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159" name="Rectangle 102"/>
          <p:cNvSpPr>
            <a:spLocks noChangeAspect="1" noChangeArrowheads="1"/>
          </p:cNvSpPr>
          <p:nvPr/>
        </p:nvSpPr>
        <p:spPr bwMode="auto">
          <a:xfrm>
            <a:off x="4634435" y="5752316"/>
            <a:ext cx="749312" cy="164568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00" dirty="0">
                <a:solidFill>
                  <a:schemeClr val="tx1"/>
                </a:solidFill>
                <a:latin typeface="HY헤드라인M" pitchFamily="18" charset="-127"/>
              </a:rPr>
              <a:t>Current Sensing2</a:t>
            </a:r>
          </a:p>
        </p:txBody>
      </p:sp>
      <p:cxnSp>
        <p:nvCxnSpPr>
          <p:cNvPr id="160" name="직선 연결선 159"/>
          <p:cNvCxnSpPr>
            <a:cxnSpLocks noChangeAspect="1" noChangeShapeType="1"/>
          </p:cNvCxnSpPr>
          <p:nvPr/>
        </p:nvCxnSpPr>
        <p:spPr bwMode="auto">
          <a:xfrm rot="5400000" flipH="1">
            <a:off x="5210075" y="3139182"/>
            <a:ext cx="38095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161" name="직선 연결선 160"/>
          <p:cNvCxnSpPr>
            <a:cxnSpLocks noChangeAspect="1" noChangeShapeType="1"/>
          </p:cNvCxnSpPr>
          <p:nvPr/>
        </p:nvCxnSpPr>
        <p:spPr bwMode="auto">
          <a:xfrm rot="10800000" flipH="1">
            <a:off x="5400554" y="2947302"/>
            <a:ext cx="31793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sp>
        <p:nvSpPr>
          <p:cNvPr id="162" name="Rectangle 247"/>
          <p:cNvSpPr>
            <a:spLocks noChangeAspect="1" noChangeArrowheads="1"/>
          </p:cNvSpPr>
          <p:nvPr/>
        </p:nvSpPr>
        <p:spPr bwMode="auto">
          <a:xfrm>
            <a:off x="5476185" y="2836656"/>
            <a:ext cx="1267527" cy="200284"/>
          </a:xfrm>
          <a:prstGeom prst="rect">
            <a:avLst/>
          </a:prstGeom>
          <a:solidFill>
            <a:srgbClr val="CCFF99"/>
          </a:solidFill>
          <a:ln w="12700">
            <a:solidFill>
              <a:srgbClr val="0F8F80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50" dirty="0">
                <a:solidFill>
                  <a:schemeClr val="tx1"/>
                </a:solidFill>
                <a:latin typeface="HY헤드라인M" pitchFamily="18" charset="-127"/>
              </a:rPr>
              <a:t>High Voltage  </a:t>
            </a:r>
            <a:r>
              <a:rPr lang="en-US" altLang="ja-JP" sz="750" dirty="0">
                <a:solidFill>
                  <a:schemeClr val="tx1"/>
                </a:solidFill>
                <a:latin typeface="HY헤드라인M" pitchFamily="18" charset="-127"/>
              </a:rPr>
              <a:t>Sensing</a:t>
            </a:r>
          </a:p>
        </p:txBody>
      </p:sp>
      <p:cxnSp>
        <p:nvCxnSpPr>
          <p:cNvPr id="163" name="직선 연결선 162"/>
          <p:cNvCxnSpPr>
            <a:cxnSpLocks noChangeAspect="1" noChangeShapeType="1"/>
          </p:cNvCxnSpPr>
          <p:nvPr/>
        </p:nvCxnSpPr>
        <p:spPr bwMode="auto">
          <a:xfrm>
            <a:off x="5561620" y="4560774"/>
            <a:ext cx="0" cy="100778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pic>
        <p:nvPicPr>
          <p:cNvPr id="164" name="Picture 147"/>
          <p:cNvPicPr>
            <a:picLocks noChangeAspect="1" noChangeArrowheads="1"/>
          </p:cNvPicPr>
          <p:nvPr/>
        </p:nvPicPr>
        <p:blipFill>
          <a:blip r:embed="rId3" cstate="print"/>
          <a:srcRect l="66992" t="74544" r="26211" b="15544"/>
          <a:stretch>
            <a:fillRect/>
          </a:stretch>
        </p:blipFill>
        <p:spPr bwMode="auto">
          <a:xfrm>
            <a:off x="5463019" y="4423236"/>
            <a:ext cx="156865" cy="16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165" name="직선 연결선 164"/>
          <p:cNvCxnSpPr>
            <a:cxnSpLocks noChangeAspect="1" noChangeShapeType="1"/>
          </p:cNvCxnSpPr>
          <p:nvPr/>
        </p:nvCxnSpPr>
        <p:spPr bwMode="auto">
          <a:xfrm>
            <a:off x="5892858" y="5034170"/>
            <a:ext cx="0" cy="10784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sp>
        <p:nvSpPr>
          <p:cNvPr id="166" name="Line 145"/>
          <p:cNvSpPr>
            <a:spLocks noChangeShapeType="1"/>
          </p:cNvSpPr>
          <p:nvPr/>
        </p:nvSpPr>
        <p:spPr bwMode="auto">
          <a:xfrm>
            <a:off x="5123238" y="5116805"/>
            <a:ext cx="1526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  <a:tailEnd type="oval" w="med" len="med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sp>
        <p:nvSpPr>
          <p:cNvPr id="167" name="Rectangle 247"/>
          <p:cNvSpPr>
            <a:spLocks noChangeAspect="1" noChangeArrowheads="1"/>
          </p:cNvSpPr>
          <p:nvPr/>
        </p:nvSpPr>
        <p:spPr bwMode="auto">
          <a:xfrm>
            <a:off x="4614827" y="5061901"/>
            <a:ext cx="574239" cy="175073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Gate</a:t>
            </a: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 Driver</a:t>
            </a:r>
          </a:p>
        </p:txBody>
      </p:sp>
      <p:pic>
        <p:nvPicPr>
          <p:cNvPr id="168" name="Picture 147"/>
          <p:cNvPicPr>
            <a:picLocks noChangeAspect="1" noChangeArrowheads="1"/>
          </p:cNvPicPr>
          <p:nvPr/>
        </p:nvPicPr>
        <p:blipFill>
          <a:blip r:embed="rId4" cstate="print"/>
          <a:srcRect l="66992" t="74544" r="26211" b="15544"/>
          <a:stretch>
            <a:fillRect/>
          </a:stretch>
        </p:blipFill>
        <p:spPr bwMode="auto">
          <a:xfrm>
            <a:off x="5780111" y="5115123"/>
            <a:ext cx="156865" cy="16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169" name="직선 연결선 168"/>
          <p:cNvCxnSpPr>
            <a:cxnSpLocks noChangeAspect="1" noChangeShapeType="1"/>
          </p:cNvCxnSpPr>
          <p:nvPr/>
        </p:nvCxnSpPr>
        <p:spPr bwMode="auto">
          <a:xfrm>
            <a:off x="6371438" y="5026046"/>
            <a:ext cx="0" cy="222329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sp>
        <p:nvSpPr>
          <p:cNvPr id="170" name="Text Box 116"/>
          <p:cNvSpPr txBox="1">
            <a:spLocks noChangeAspect="1" noChangeArrowheads="1"/>
          </p:cNvSpPr>
          <p:nvPr/>
        </p:nvSpPr>
        <p:spPr bwMode="auto">
          <a:xfrm>
            <a:off x="5880954" y="5087333"/>
            <a:ext cx="395184" cy="190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0425"/>
            <a:r>
              <a:rPr lang="en-US" altLang="ja-JP" sz="600" dirty="0" smtClean="0">
                <a:solidFill>
                  <a:schemeClr val="tx1"/>
                </a:solidFill>
                <a:latin typeface="HY헤드라인M" pitchFamily="18" charset="-127"/>
              </a:rPr>
              <a:t>IGBT3</a:t>
            </a:r>
            <a:endParaRPr lang="en-US" altLang="ja-JP" sz="6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171" name="Rectangle 158"/>
          <p:cNvSpPr>
            <a:spLocks noChangeAspect="1" noChangeArrowheads="1"/>
          </p:cNvSpPr>
          <p:nvPr/>
        </p:nvSpPr>
        <p:spPr bwMode="auto">
          <a:xfrm>
            <a:off x="1391471" y="2520125"/>
            <a:ext cx="220507" cy="2403399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F</a:t>
            </a:r>
          </a:p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A</a:t>
            </a:r>
          </a:p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T</a:t>
            </a:r>
          </a:p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</a:t>
            </a:r>
            <a:endParaRPr lang="en-US" altLang="ko-KR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172" name="직선 연결선 171"/>
          <p:cNvCxnSpPr>
            <a:cxnSpLocks noChangeAspect="1" noChangeShapeType="1"/>
          </p:cNvCxnSpPr>
          <p:nvPr/>
        </p:nvCxnSpPr>
        <p:spPr bwMode="auto">
          <a:xfrm>
            <a:off x="3971045" y="3637030"/>
            <a:ext cx="320234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3" name="직선 연결선 172"/>
          <p:cNvCxnSpPr>
            <a:cxnSpLocks noChangeAspect="1" noChangeShapeType="1"/>
          </p:cNvCxnSpPr>
          <p:nvPr/>
        </p:nvCxnSpPr>
        <p:spPr bwMode="auto">
          <a:xfrm>
            <a:off x="2813655" y="3642163"/>
            <a:ext cx="1067883" cy="0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4" name="그룹 135"/>
          <p:cNvGrpSpPr/>
          <p:nvPr/>
        </p:nvGrpSpPr>
        <p:grpSpPr>
          <a:xfrm>
            <a:off x="2781857" y="3988052"/>
            <a:ext cx="171553" cy="161061"/>
            <a:chOff x="2260644" y="2990206"/>
            <a:chExt cx="219076" cy="182555"/>
          </a:xfrm>
        </p:grpSpPr>
        <p:sp>
          <p:nvSpPr>
            <p:cNvPr id="175" name="Line 79"/>
            <p:cNvSpPr>
              <a:spLocks noChangeAspect="1" noChangeShapeType="1"/>
            </p:cNvSpPr>
            <p:nvPr/>
          </p:nvSpPr>
          <p:spPr bwMode="auto">
            <a:xfrm>
              <a:off x="2260644" y="3099729"/>
              <a:ext cx="2190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cxnSp>
          <p:nvCxnSpPr>
            <p:cNvPr id="176" name="직선 연결선 175"/>
            <p:cNvCxnSpPr>
              <a:cxnSpLocks noChangeAspect="1" noChangeShapeType="1"/>
            </p:cNvCxnSpPr>
            <p:nvPr/>
          </p:nvCxnSpPr>
          <p:spPr bwMode="auto">
            <a:xfrm>
              <a:off x="2355894" y="2990206"/>
              <a:ext cx="1587" cy="107950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" name="직선 연결선 176"/>
            <p:cNvCxnSpPr>
              <a:cxnSpLocks noChangeShapeType="1"/>
            </p:cNvCxnSpPr>
            <p:nvPr/>
          </p:nvCxnSpPr>
          <p:spPr bwMode="auto">
            <a:xfrm>
              <a:off x="2286044" y="3134654"/>
              <a:ext cx="15557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8" name="직선 연결선 177"/>
            <p:cNvCxnSpPr>
              <a:cxnSpLocks noChangeShapeType="1"/>
            </p:cNvCxnSpPr>
            <p:nvPr/>
          </p:nvCxnSpPr>
          <p:spPr bwMode="auto">
            <a:xfrm>
              <a:off x="2324145" y="3172761"/>
              <a:ext cx="7937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9" name="직선 연결선 178"/>
          <p:cNvCxnSpPr>
            <a:cxnSpLocks noChangeAspect="1" noChangeShapeType="1"/>
          </p:cNvCxnSpPr>
          <p:nvPr/>
        </p:nvCxnSpPr>
        <p:spPr bwMode="auto">
          <a:xfrm flipV="1">
            <a:off x="2813655" y="2994718"/>
            <a:ext cx="0" cy="82207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직선 연결선 179"/>
          <p:cNvCxnSpPr>
            <a:cxnSpLocks noChangeAspect="1" noChangeShapeType="1"/>
          </p:cNvCxnSpPr>
          <p:nvPr/>
        </p:nvCxnSpPr>
        <p:spPr bwMode="auto">
          <a:xfrm flipV="1">
            <a:off x="3096035" y="3092888"/>
            <a:ext cx="0" cy="1152525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1" name="Rectangle 247"/>
          <p:cNvSpPr>
            <a:spLocks noChangeAspect="1" noChangeArrowheads="1"/>
          </p:cNvSpPr>
          <p:nvPr/>
        </p:nvSpPr>
        <p:spPr bwMode="auto">
          <a:xfrm>
            <a:off x="2932997" y="2876618"/>
            <a:ext cx="537037" cy="21754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500" dirty="0" smtClean="0">
                <a:latin typeface="HY헤드라인M" pitchFamily="18" charset="-127"/>
              </a:rPr>
              <a:t>DC/DC</a:t>
            </a:r>
          </a:p>
          <a:p>
            <a:pPr algn="ctr" eaLnBrk="1" hangingPunct="1"/>
            <a:r>
              <a:rPr lang="en-US" altLang="ja-JP" sz="500" dirty="0" smtClean="0">
                <a:latin typeface="HY헤드라인M" pitchFamily="18" charset="-127"/>
              </a:rPr>
              <a:t>Switching IC</a:t>
            </a:r>
            <a:endParaRPr lang="en-US" altLang="ja-JP" sz="500" dirty="0">
              <a:latin typeface="HY헤드라인M" pitchFamily="18" charset="-127"/>
            </a:endParaRPr>
          </a:p>
        </p:txBody>
      </p:sp>
      <p:sp>
        <p:nvSpPr>
          <p:cNvPr id="182" name="Rectangle 247"/>
          <p:cNvSpPr>
            <a:spLocks noChangeAspect="1" noChangeArrowheads="1"/>
          </p:cNvSpPr>
          <p:nvPr/>
        </p:nvSpPr>
        <p:spPr bwMode="auto">
          <a:xfrm>
            <a:off x="2742050" y="3830225"/>
            <a:ext cx="478608" cy="151663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ja-JP" sz="600" dirty="0">
                <a:latin typeface="HY헤드라인M" pitchFamily="18" charset="-127"/>
              </a:rPr>
              <a:t>Regulator</a:t>
            </a:r>
          </a:p>
        </p:txBody>
      </p:sp>
      <p:sp>
        <p:nvSpPr>
          <p:cNvPr id="183" name="Rectangle 247"/>
          <p:cNvSpPr>
            <a:spLocks noChangeAspect="1" noChangeArrowheads="1"/>
          </p:cNvSpPr>
          <p:nvPr/>
        </p:nvSpPr>
        <p:spPr bwMode="auto">
          <a:xfrm>
            <a:off x="2932997" y="3483853"/>
            <a:ext cx="537037" cy="21754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600" dirty="0" smtClean="0">
                <a:latin typeface="HY헤드라인M" pitchFamily="18" charset="-127"/>
              </a:rPr>
              <a:t>LV Sensing</a:t>
            </a:r>
            <a:endParaRPr lang="en-US" altLang="ja-JP" sz="600" dirty="0">
              <a:latin typeface="HY헤드라인M" pitchFamily="18" charset="-127"/>
            </a:endParaRPr>
          </a:p>
        </p:txBody>
      </p:sp>
      <p:cxnSp>
        <p:nvCxnSpPr>
          <p:cNvPr id="184" name="직선 연결선 183"/>
          <p:cNvCxnSpPr/>
          <p:nvPr/>
        </p:nvCxnSpPr>
        <p:spPr bwMode="auto">
          <a:xfrm>
            <a:off x="3313620" y="4377985"/>
            <a:ext cx="344551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arrow" w="sm" len="sm"/>
            <a:tailEnd type="arrow" w="sm" len="sm"/>
          </a:ln>
          <a:effectLst/>
        </p:spPr>
      </p:cxnSp>
      <p:cxnSp>
        <p:nvCxnSpPr>
          <p:cNvPr id="185" name="직선 연결선 184"/>
          <p:cNvCxnSpPr/>
          <p:nvPr/>
        </p:nvCxnSpPr>
        <p:spPr bwMode="auto">
          <a:xfrm>
            <a:off x="3313620" y="4485217"/>
            <a:ext cx="34931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arrow" w="sm" len="sm"/>
            <a:tailEnd type="arrow" w="sm" len="sm"/>
          </a:ln>
          <a:effectLst/>
        </p:spPr>
      </p:cxnSp>
      <p:sp>
        <p:nvSpPr>
          <p:cNvPr id="186" name="Freeform 90"/>
          <p:cNvSpPr>
            <a:spLocks noChangeAspect="1"/>
          </p:cNvSpPr>
          <p:nvPr/>
        </p:nvSpPr>
        <p:spPr bwMode="auto">
          <a:xfrm rot="5400000" flipH="1">
            <a:off x="7957645" y="3835981"/>
            <a:ext cx="144260" cy="91038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187" name="Freeform 90"/>
          <p:cNvSpPr>
            <a:spLocks noChangeAspect="1"/>
          </p:cNvSpPr>
          <p:nvPr/>
        </p:nvSpPr>
        <p:spPr bwMode="auto">
          <a:xfrm rot="5400000" flipH="1">
            <a:off x="7646581" y="3834729"/>
            <a:ext cx="142859" cy="91037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cxnSp>
        <p:nvCxnSpPr>
          <p:cNvPr id="188" name="직선 연결선 187"/>
          <p:cNvCxnSpPr>
            <a:cxnSpLocks noChangeAspect="1" noChangeShapeType="1"/>
          </p:cNvCxnSpPr>
          <p:nvPr/>
        </p:nvCxnSpPr>
        <p:spPr bwMode="auto">
          <a:xfrm>
            <a:off x="7382709" y="3609498"/>
            <a:ext cx="0" cy="190431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189" name="Freeform 90"/>
          <p:cNvSpPr>
            <a:spLocks noChangeAspect="1"/>
          </p:cNvSpPr>
          <p:nvPr/>
        </p:nvSpPr>
        <p:spPr bwMode="auto">
          <a:xfrm rot="5400000" flipH="1">
            <a:off x="7645881" y="4941955"/>
            <a:ext cx="144260" cy="91038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190" name="Freeform 90"/>
          <p:cNvSpPr>
            <a:spLocks noChangeAspect="1"/>
          </p:cNvSpPr>
          <p:nvPr/>
        </p:nvSpPr>
        <p:spPr bwMode="auto">
          <a:xfrm rot="5400000" flipH="1">
            <a:off x="7328228" y="4942655"/>
            <a:ext cx="142859" cy="91037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191" name="Freeform 90"/>
          <p:cNvSpPr>
            <a:spLocks noChangeAspect="1"/>
          </p:cNvSpPr>
          <p:nvPr/>
        </p:nvSpPr>
        <p:spPr bwMode="auto">
          <a:xfrm rot="5400000" flipH="1">
            <a:off x="7951623" y="4941955"/>
            <a:ext cx="144260" cy="91038"/>
          </a:xfrm>
          <a:custGeom>
            <a:avLst/>
            <a:gdLst>
              <a:gd name="T0" fmla="*/ 0 w 676"/>
              <a:gd name="T1" fmla="*/ 2147483647 h 288"/>
              <a:gd name="T2" fmla="*/ 2147483647 w 676"/>
              <a:gd name="T3" fmla="*/ 0 h 288"/>
              <a:gd name="T4" fmla="*/ 2147483647 w 676"/>
              <a:gd name="T5" fmla="*/ 2147483647 h 288"/>
              <a:gd name="T6" fmla="*/ 2147483647 w 676"/>
              <a:gd name="T7" fmla="*/ 0 h 288"/>
              <a:gd name="T8" fmla="*/ 2147483647 w 676"/>
              <a:gd name="T9" fmla="*/ 2147483647 h 288"/>
              <a:gd name="T10" fmla="*/ 2147483647 w 676"/>
              <a:gd name="T11" fmla="*/ 0 h 288"/>
              <a:gd name="T12" fmla="*/ 2147483647 w 676"/>
              <a:gd name="T13" fmla="*/ 2147483647 h 288"/>
              <a:gd name="T14" fmla="*/ 2147483647 w 676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76"/>
              <a:gd name="T25" fmla="*/ 0 h 288"/>
              <a:gd name="T26" fmla="*/ 676 w 676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76" h="288">
                <a:moveTo>
                  <a:pt x="0" y="144"/>
                </a:moveTo>
                <a:lnTo>
                  <a:pt x="96" y="0"/>
                </a:lnTo>
                <a:lnTo>
                  <a:pt x="192" y="288"/>
                </a:lnTo>
                <a:lnTo>
                  <a:pt x="288" y="0"/>
                </a:lnTo>
                <a:lnTo>
                  <a:pt x="384" y="288"/>
                </a:lnTo>
                <a:lnTo>
                  <a:pt x="480" y="0"/>
                </a:lnTo>
                <a:lnTo>
                  <a:pt x="576" y="288"/>
                </a:lnTo>
                <a:lnTo>
                  <a:pt x="676" y="13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pic>
        <p:nvPicPr>
          <p:cNvPr id="192" name="Picture 147"/>
          <p:cNvPicPr>
            <a:picLocks noChangeAspect="1" noChangeArrowheads="1"/>
          </p:cNvPicPr>
          <p:nvPr/>
        </p:nvPicPr>
        <p:blipFill>
          <a:blip r:embed="rId4" cstate="print"/>
          <a:srcRect l="66992" t="74544" r="26211" b="15544"/>
          <a:stretch>
            <a:fillRect/>
          </a:stretch>
        </p:blipFill>
        <p:spPr bwMode="auto">
          <a:xfrm>
            <a:off x="5452375" y="3647733"/>
            <a:ext cx="156865" cy="16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93" name="Rectangle 247"/>
          <p:cNvSpPr>
            <a:spLocks noChangeAspect="1" noChangeArrowheads="1"/>
          </p:cNvSpPr>
          <p:nvPr/>
        </p:nvSpPr>
        <p:spPr bwMode="auto">
          <a:xfrm>
            <a:off x="4614827" y="3598737"/>
            <a:ext cx="574240" cy="175073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Gate</a:t>
            </a: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 Driver</a:t>
            </a:r>
          </a:p>
        </p:txBody>
      </p:sp>
      <p:sp>
        <p:nvSpPr>
          <p:cNvPr id="194" name="Rectangle 247"/>
          <p:cNvSpPr>
            <a:spLocks noChangeAspect="1" noChangeArrowheads="1"/>
          </p:cNvSpPr>
          <p:nvPr/>
        </p:nvSpPr>
        <p:spPr bwMode="auto">
          <a:xfrm>
            <a:off x="4614827" y="4380542"/>
            <a:ext cx="574240" cy="175073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solidFill>
                  <a:schemeClr val="tx1"/>
                </a:solidFill>
                <a:latin typeface="HY헤드라인M" pitchFamily="18" charset="-127"/>
              </a:rPr>
              <a:t>Gate</a:t>
            </a:r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 Driver</a:t>
            </a:r>
          </a:p>
        </p:txBody>
      </p:sp>
      <p:cxnSp>
        <p:nvCxnSpPr>
          <p:cNvPr id="195" name="직선 연결선 194"/>
          <p:cNvCxnSpPr>
            <a:cxnSpLocks noChangeAspect="1" noChangeShapeType="1"/>
          </p:cNvCxnSpPr>
          <p:nvPr/>
        </p:nvCxnSpPr>
        <p:spPr bwMode="auto">
          <a:xfrm>
            <a:off x="5567643" y="3893396"/>
            <a:ext cx="952838" cy="34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196" name="직선 연결선 195"/>
          <p:cNvCxnSpPr>
            <a:cxnSpLocks noChangeAspect="1" noChangeShapeType="1"/>
          </p:cNvCxnSpPr>
          <p:nvPr/>
        </p:nvCxnSpPr>
        <p:spPr bwMode="auto">
          <a:xfrm>
            <a:off x="6513738" y="3607537"/>
            <a:ext cx="0" cy="285851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cxnSp>
        <p:nvCxnSpPr>
          <p:cNvPr id="197" name="직선 연결선 196"/>
          <p:cNvCxnSpPr>
            <a:cxnSpLocks noChangeAspect="1" noChangeShapeType="1"/>
          </p:cNvCxnSpPr>
          <p:nvPr/>
        </p:nvCxnSpPr>
        <p:spPr bwMode="auto">
          <a:xfrm>
            <a:off x="5950703" y="3896501"/>
            <a:ext cx="0" cy="857553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lg" len="lg"/>
            <a:tailEnd type="none" w="sm" len="sm"/>
          </a:ln>
        </p:spPr>
      </p:cxnSp>
      <p:cxnSp>
        <p:nvCxnSpPr>
          <p:cNvPr id="198" name="직선 연결선 197"/>
          <p:cNvCxnSpPr>
            <a:cxnSpLocks noChangeAspect="1" noChangeShapeType="1"/>
          </p:cNvCxnSpPr>
          <p:nvPr/>
        </p:nvCxnSpPr>
        <p:spPr bwMode="auto">
          <a:xfrm>
            <a:off x="6513738" y="4172252"/>
            <a:ext cx="0" cy="168911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lg" len="lg"/>
            <a:tailEnd type="none" w="sm" len="sm"/>
          </a:ln>
        </p:spPr>
      </p:cxnSp>
      <p:cxnSp>
        <p:nvCxnSpPr>
          <p:cNvPr id="199" name="직선 연결선 198"/>
          <p:cNvCxnSpPr>
            <a:cxnSpLocks noChangeAspect="1" noChangeShapeType="1"/>
          </p:cNvCxnSpPr>
          <p:nvPr/>
        </p:nvCxnSpPr>
        <p:spPr bwMode="auto">
          <a:xfrm>
            <a:off x="5574366" y="4330377"/>
            <a:ext cx="952838" cy="34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200" name="직선 연결선 199"/>
          <p:cNvCxnSpPr>
            <a:cxnSpLocks noChangeAspect="1" noChangeShapeType="1"/>
          </p:cNvCxnSpPr>
          <p:nvPr/>
        </p:nvCxnSpPr>
        <p:spPr bwMode="auto">
          <a:xfrm>
            <a:off x="5890337" y="5029549"/>
            <a:ext cx="476419" cy="172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01" name="Freeform 84"/>
          <p:cNvSpPr>
            <a:spLocks noChangeAspect="1"/>
          </p:cNvSpPr>
          <p:nvPr/>
        </p:nvSpPr>
        <p:spPr bwMode="auto">
          <a:xfrm flipH="1">
            <a:off x="5417023" y="1788032"/>
            <a:ext cx="1048238" cy="508560"/>
          </a:xfrm>
          <a:custGeom>
            <a:avLst/>
            <a:gdLst>
              <a:gd name="T0" fmla="*/ 0 w 1872"/>
              <a:gd name="T1" fmla="*/ 0 h 384"/>
              <a:gd name="T2" fmla="*/ 2147483647 w 1872"/>
              <a:gd name="T3" fmla="*/ 0 h 384"/>
              <a:gd name="T4" fmla="*/ 2147483647 w 1872"/>
              <a:gd name="T5" fmla="*/ 2147483647 h 384"/>
              <a:gd name="T6" fmla="*/ 0 60000 65536"/>
              <a:gd name="T7" fmla="*/ 0 60000 65536"/>
              <a:gd name="T8" fmla="*/ 0 60000 65536"/>
              <a:gd name="T9" fmla="*/ 0 w 1872"/>
              <a:gd name="T10" fmla="*/ 0 h 384"/>
              <a:gd name="T11" fmla="*/ 1872 w 1872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384">
                <a:moveTo>
                  <a:pt x="0" y="0"/>
                </a:moveTo>
                <a:lnTo>
                  <a:pt x="1872" y="0"/>
                </a:lnTo>
                <a:lnTo>
                  <a:pt x="1872" y="384"/>
                </a:lnTo>
              </a:path>
            </a:pathLst>
          </a:cu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i="0"/>
          </a:p>
        </p:txBody>
      </p:sp>
      <p:cxnSp>
        <p:nvCxnSpPr>
          <p:cNvPr id="202" name="직선 연결선 201"/>
          <p:cNvCxnSpPr/>
          <p:nvPr/>
        </p:nvCxnSpPr>
        <p:spPr bwMode="auto">
          <a:xfrm>
            <a:off x="6457561" y="1777529"/>
            <a:ext cx="0" cy="127045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3" name="Text Box 87"/>
          <p:cNvSpPr txBox="1">
            <a:spLocks noChangeAspect="1" noChangeArrowheads="1"/>
          </p:cNvSpPr>
          <p:nvPr/>
        </p:nvSpPr>
        <p:spPr bwMode="auto">
          <a:xfrm>
            <a:off x="6519466" y="1794852"/>
            <a:ext cx="1016473" cy="18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8290" tIns="38290" rIns="38290" bIns="3829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ja-JP" sz="700" i="0" dirty="0" smtClean="0">
                <a:latin typeface="HY헤드라인M" pitchFamily="18" charset="-127"/>
              </a:rPr>
              <a:t>Chassis GND</a:t>
            </a:r>
            <a:endParaRPr lang="en-US" altLang="ja-JP" sz="700" i="0" dirty="0">
              <a:latin typeface="HY헤드라인M" pitchFamily="18" charset="-127"/>
            </a:endParaRPr>
          </a:p>
        </p:txBody>
      </p:sp>
      <p:sp>
        <p:nvSpPr>
          <p:cNvPr id="204" name="이등변 삼각형 203"/>
          <p:cNvSpPr/>
          <p:nvPr/>
        </p:nvSpPr>
        <p:spPr bwMode="auto">
          <a:xfrm rot="10800000">
            <a:off x="6382360" y="1903338"/>
            <a:ext cx="144841" cy="112853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329" tIns="46665" rIns="93329" bIns="46665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5" name="타원 204"/>
          <p:cNvSpPr>
            <a:spLocks noChangeArrowheads="1"/>
          </p:cNvSpPr>
          <p:nvPr/>
        </p:nvSpPr>
        <p:spPr bwMode="auto">
          <a:xfrm>
            <a:off x="5908072" y="3847317"/>
            <a:ext cx="84035" cy="98041"/>
          </a:xfrm>
          <a:prstGeom prst="ellipse">
            <a:avLst/>
          </a:prstGeom>
          <a:solidFill>
            <a:srgbClr val="0000FF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b="1"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206" name="직선 연결선 205"/>
          <p:cNvCxnSpPr>
            <a:cxnSpLocks noChangeAspect="1" noChangeShapeType="1"/>
          </p:cNvCxnSpPr>
          <p:nvPr/>
        </p:nvCxnSpPr>
        <p:spPr bwMode="auto">
          <a:xfrm>
            <a:off x="7709985" y="4752653"/>
            <a:ext cx="0" cy="154557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</p:cxnSp>
      <p:cxnSp>
        <p:nvCxnSpPr>
          <p:cNvPr id="207" name="직선 연결선 206"/>
          <p:cNvCxnSpPr>
            <a:cxnSpLocks noChangeAspect="1" noChangeShapeType="1"/>
          </p:cNvCxnSpPr>
          <p:nvPr/>
        </p:nvCxnSpPr>
        <p:spPr bwMode="auto">
          <a:xfrm>
            <a:off x="8018847" y="4752653"/>
            <a:ext cx="0" cy="154557"/>
          </a:xfrm>
          <a:prstGeom prst="line">
            <a:avLst/>
          </a:prstGeom>
          <a:noFill/>
          <a:ln w="222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</p:cxnSp>
      <p:cxnSp>
        <p:nvCxnSpPr>
          <p:cNvPr id="208" name="직선 연결선 207"/>
          <p:cNvCxnSpPr>
            <a:cxnSpLocks noChangeAspect="1" noChangeShapeType="1"/>
          </p:cNvCxnSpPr>
          <p:nvPr/>
        </p:nvCxnSpPr>
        <p:spPr bwMode="auto">
          <a:xfrm flipV="1">
            <a:off x="7709985" y="5061991"/>
            <a:ext cx="0" cy="188653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209" name="직선 연결선 208"/>
          <p:cNvCxnSpPr>
            <a:cxnSpLocks noChangeAspect="1" noChangeShapeType="1"/>
          </p:cNvCxnSpPr>
          <p:nvPr/>
        </p:nvCxnSpPr>
        <p:spPr bwMode="auto">
          <a:xfrm flipV="1">
            <a:off x="8017445" y="5061991"/>
            <a:ext cx="0" cy="188653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210" name="직선 연결선 209"/>
          <p:cNvCxnSpPr>
            <a:cxnSpLocks noChangeAspect="1" noChangeShapeType="1"/>
          </p:cNvCxnSpPr>
          <p:nvPr/>
        </p:nvCxnSpPr>
        <p:spPr bwMode="auto">
          <a:xfrm flipV="1">
            <a:off x="7391113" y="5061991"/>
            <a:ext cx="0" cy="188653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11" name="Line 148"/>
          <p:cNvSpPr>
            <a:spLocks noChangeShapeType="1"/>
          </p:cNvSpPr>
          <p:nvPr/>
        </p:nvSpPr>
        <p:spPr bwMode="auto">
          <a:xfrm flipH="1" flipV="1">
            <a:off x="7719790" y="3959472"/>
            <a:ext cx="0" cy="20101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212" name="직선 연결선 211"/>
          <p:cNvCxnSpPr>
            <a:cxnSpLocks noChangeAspect="1" noChangeShapeType="1"/>
          </p:cNvCxnSpPr>
          <p:nvPr/>
        </p:nvCxnSpPr>
        <p:spPr bwMode="auto">
          <a:xfrm>
            <a:off x="7709985" y="3609498"/>
            <a:ext cx="0" cy="190431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13" name="Line 148"/>
          <p:cNvSpPr>
            <a:spLocks noChangeShapeType="1"/>
          </p:cNvSpPr>
          <p:nvPr/>
        </p:nvSpPr>
        <p:spPr bwMode="auto">
          <a:xfrm flipH="1" flipV="1">
            <a:off x="8038876" y="3959472"/>
            <a:ext cx="0" cy="20101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7256" tIns="48628" rIns="97256" bIns="48628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/>
          </a:p>
        </p:txBody>
      </p:sp>
      <p:cxnSp>
        <p:nvCxnSpPr>
          <p:cNvPr id="214" name="직선 연결선 213"/>
          <p:cNvCxnSpPr>
            <a:cxnSpLocks noChangeAspect="1" noChangeShapeType="1"/>
          </p:cNvCxnSpPr>
          <p:nvPr/>
        </p:nvCxnSpPr>
        <p:spPr bwMode="auto">
          <a:xfrm>
            <a:off x="8029071" y="3609498"/>
            <a:ext cx="0" cy="190431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215" name="직선 연결선 214"/>
          <p:cNvCxnSpPr>
            <a:cxnSpLocks noChangeShapeType="1"/>
          </p:cNvCxnSpPr>
          <p:nvPr/>
        </p:nvCxnSpPr>
        <p:spPr bwMode="auto">
          <a:xfrm flipV="1">
            <a:off x="5654664" y="2205356"/>
            <a:ext cx="0" cy="48169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216" name="직선 연결선 215"/>
          <p:cNvCxnSpPr>
            <a:cxnSpLocks noChangeShapeType="1"/>
          </p:cNvCxnSpPr>
          <p:nvPr/>
        </p:nvCxnSpPr>
        <p:spPr bwMode="auto">
          <a:xfrm flipV="1">
            <a:off x="5760814" y="2205358"/>
            <a:ext cx="0" cy="545424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217" name="직선 연결선 216"/>
          <p:cNvCxnSpPr>
            <a:cxnSpLocks noChangeShapeType="1"/>
          </p:cNvCxnSpPr>
          <p:nvPr/>
        </p:nvCxnSpPr>
        <p:spPr bwMode="auto">
          <a:xfrm>
            <a:off x="5654664" y="2205356"/>
            <a:ext cx="103769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218" name="직선 연결선 217"/>
          <p:cNvCxnSpPr>
            <a:cxnSpLocks noChangeShapeType="1"/>
          </p:cNvCxnSpPr>
          <p:nvPr/>
        </p:nvCxnSpPr>
        <p:spPr bwMode="auto">
          <a:xfrm flipH="1">
            <a:off x="5653658" y="2687052"/>
            <a:ext cx="1006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19" name="직선 연결선 218"/>
          <p:cNvCxnSpPr/>
          <p:nvPr/>
        </p:nvCxnSpPr>
        <p:spPr bwMode="auto">
          <a:xfrm>
            <a:off x="1635670" y="2687052"/>
            <a:ext cx="4015607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0" name="직선 연결선 219"/>
          <p:cNvCxnSpPr/>
          <p:nvPr/>
        </p:nvCxnSpPr>
        <p:spPr bwMode="auto">
          <a:xfrm>
            <a:off x="1635670" y="2749376"/>
            <a:ext cx="4127526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1" name="Text Box 137"/>
          <p:cNvSpPr txBox="1">
            <a:spLocks noChangeAspect="1" noChangeArrowheads="1"/>
          </p:cNvSpPr>
          <p:nvPr/>
        </p:nvSpPr>
        <p:spPr bwMode="auto">
          <a:xfrm>
            <a:off x="1553690" y="2495979"/>
            <a:ext cx="654648" cy="18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 smtClean="0">
                <a:solidFill>
                  <a:schemeClr val="tx1"/>
                </a:solidFill>
                <a:latin typeface="HY헤드라인M" pitchFamily="18" charset="-127"/>
              </a:rPr>
              <a:t>IN</a:t>
            </a:r>
            <a:r>
              <a:rPr lang="en-US" altLang="ko-KR" sz="600" dirty="0" smtClean="0">
                <a:latin typeface="HY헤드라인M" pitchFamily="18" charset="-127"/>
              </a:rPr>
              <a:t>TERLOCK</a:t>
            </a:r>
            <a:r>
              <a:rPr lang="en-US" altLang="ko-KR" sz="600" dirty="0" smtClean="0">
                <a:solidFill>
                  <a:schemeClr val="tx1"/>
                </a:solidFill>
                <a:latin typeface="HY헤드라인M" pitchFamily="18" charset="-127"/>
              </a:rPr>
              <a:t>(+)</a:t>
            </a:r>
            <a:endParaRPr lang="en-US" altLang="ja-JP" sz="6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22" name="Text Box 137"/>
          <p:cNvSpPr txBox="1">
            <a:spLocks noChangeAspect="1" noChangeArrowheads="1"/>
          </p:cNvSpPr>
          <p:nvPr/>
        </p:nvSpPr>
        <p:spPr bwMode="auto">
          <a:xfrm>
            <a:off x="1553690" y="2726519"/>
            <a:ext cx="729289" cy="18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 smtClean="0">
                <a:solidFill>
                  <a:schemeClr val="tx1"/>
                </a:solidFill>
                <a:latin typeface="HY헤드라인M" pitchFamily="18" charset="-127"/>
              </a:rPr>
              <a:t>IN</a:t>
            </a:r>
            <a:r>
              <a:rPr lang="en-US" altLang="ko-KR" sz="600" dirty="0" smtClean="0">
                <a:latin typeface="HY헤드라인M" pitchFamily="18" charset="-127"/>
              </a:rPr>
              <a:t>TERLOCK</a:t>
            </a:r>
            <a:r>
              <a:rPr lang="en-US" altLang="ko-KR" sz="600" dirty="0" smtClean="0">
                <a:solidFill>
                  <a:schemeClr val="tx1"/>
                </a:solidFill>
                <a:latin typeface="HY헤드라인M" pitchFamily="18" charset="-127"/>
              </a:rPr>
              <a:t>(-)</a:t>
            </a:r>
            <a:endParaRPr lang="en-US" altLang="ja-JP" sz="600" dirty="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23" name="Rectangle 247"/>
          <p:cNvSpPr>
            <a:spLocks noChangeAspect="1" noChangeArrowheads="1"/>
          </p:cNvSpPr>
          <p:nvPr/>
        </p:nvSpPr>
        <p:spPr bwMode="auto">
          <a:xfrm>
            <a:off x="2832637" y="4245933"/>
            <a:ext cx="481251" cy="36055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600" dirty="0" smtClean="0">
                <a:latin typeface="HY헤드라인M" pitchFamily="18" charset="-127"/>
              </a:rPr>
              <a:t>CAN </a:t>
            </a:r>
          </a:p>
          <a:p>
            <a:pPr algn="ctr" eaLnBrk="1" hangingPunct="1"/>
            <a:r>
              <a:rPr lang="en-US" altLang="ja-JP" sz="600" dirty="0" smtClean="0">
                <a:latin typeface="HY헤드라인M" pitchFamily="18" charset="-127"/>
              </a:rPr>
              <a:t>Transceiver</a:t>
            </a:r>
            <a:endParaRPr lang="en-US" altLang="ja-JP" sz="600" dirty="0">
              <a:latin typeface="HY헤드라인M" pitchFamily="18" charset="-127"/>
            </a:endParaRPr>
          </a:p>
        </p:txBody>
      </p:sp>
      <p:sp>
        <p:nvSpPr>
          <p:cNvPr id="224" name="Rectangle 102"/>
          <p:cNvSpPr>
            <a:spLocks noChangeAspect="1" noChangeArrowheads="1"/>
          </p:cNvSpPr>
          <p:nvPr/>
        </p:nvSpPr>
        <p:spPr bwMode="auto">
          <a:xfrm>
            <a:off x="5320284" y="2478106"/>
            <a:ext cx="1466850" cy="139122"/>
          </a:xfrm>
          <a:prstGeom prst="rect">
            <a:avLst/>
          </a:prstGeom>
          <a:solidFill>
            <a:srgbClr val="FFCCFF"/>
          </a:solidFill>
          <a:ln w="12700">
            <a:solidFill>
              <a:srgbClr val="0F8F80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Connector</a:t>
            </a:r>
          </a:p>
        </p:txBody>
      </p:sp>
      <p:pic>
        <p:nvPicPr>
          <p:cNvPr id="22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112" y="2390786"/>
            <a:ext cx="149862" cy="412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" name="Rectangle 7"/>
          <p:cNvSpPr>
            <a:spLocks noChangeAspect="1" noChangeArrowheads="1"/>
          </p:cNvSpPr>
          <p:nvPr/>
        </p:nvSpPr>
        <p:spPr bwMode="auto">
          <a:xfrm>
            <a:off x="2142107" y="2353113"/>
            <a:ext cx="6364037" cy="420629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00">
              <a:solidFill>
                <a:schemeClr val="tx1"/>
              </a:solidFill>
              <a:latin typeface="HY헤드라인M" pitchFamily="18" charset="-127"/>
            </a:endParaRPr>
          </a:p>
        </p:txBody>
      </p:sp>
      <p:sp>
        <p:nvSpPr>
          <p:cNvPr id="227" name="Rectangle 102"/>
          <p:cNvSpPr>
            <a:spLocks noChangeAspect="1" noChangeArrowheads="1"/>
          </p:cNvSpPr>
          <p:nvPr/>
        </p:nvSpPr>
        <p:spPr bwMode="auto">
          <a:xfrm>
            <a:off x="5320283" y="2293230"/>
            <a:ext cx="1466850" cy="139236"/>
          </a:xfrm>
          <a:prstGeom prst="rect">
            <a:avLst/>
          </a:prstGeom>
          <a:solidFill>
            <a:srgbClr val="FFCCFF"/>
          </a:solidFill>
          <a:ln w="12700">
            <a:solidFill>
              <a:srgbClr val="0F8F80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 dirty="0">
                <a:solidFill>
                  <a:schemeClr val="tx1"/>
                </a:solidFill>
                <a:latin typeface="HY헤드라인M" pitchFamily="18" charset="-127"/>
              </a:rPr>
              <a:t>Connector</a:t>
            </a:r>
          </a:p>
        </p:txBody>
      </p:sp>
      <p:sp>
        <p:nvSpPr>
          <p:cNvPr id="228" name="직사각형 227"/>
          <p:cNvSpPr>
            <a:spLocks noChangeArrowheads="1"/>
          </p:cNvSpPr>
          <p:nvPr/>
        </p:nvSpPr>
        <p:spPr bwMode="auto">
          <a:xfrm>
            <a:off x="6962176" y="2455697"/>
            <a:ext cx="1419861" cy="4033678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b="1"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229" name="직선 연결선 228"/>
          <p:cNvCxnSpPr>
            <a:cxnSpLocks noChangeAspect="1" noChangeShapeType="1"/>
          </p:cNvCxnSpPr>
          <p:nvPr/>
        </p:nvCxnSpPr>
        <p:spPr bwMode="auto">
          <a:xfrm>
            <a:off x="6520179" y="3611179"/>
            <a:ext cx="1512000" cy="0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230" name="직선 연결선 229"/>
          <p:cNvCxnSpPr>
            <a:cxnSpLocks noChangeAspect="1" noChangeShapeType="1"/>
          </p:cNvCxnSpPr>
          <p:nvPr/>
        </p:nvCxnSpPr>
        <p:spPr bwMode="auto">
          <a:xfrm>
            <a:off x="6503372" y="4165529"/>
            <a:ext cx="1524539" cy="1724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cxnSp>
        <p:nvCxnSpPr>
          <p:cNvPr id="231" name="직선 연결선 230"/>
          <p:cNvCxnSpPr>
            <a:cxnSpLocks noChangeAspect="1" noChangeShapeType="1"/>
          </p:cNvCxnSpPr>
          <p:nvPr/>
        </p:nvCxnSpPr>
        <p:spPr bwMode="auto">
          <a:xfrm>
            <a:off x="6371438" y="5248375"/>
            <a:ext cx="1637002" cy="0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 type="none" w="sm" len="sm"/>
            <a:tailEnd type="none" w="sm" len="sm"/>
          </a:ln>
        </p:spPr>
      </p:cxnSp>
      <p:sp>
        <p:nvSpPr>
          <p:cNvPr id="232" name="직사각형 231"/>
          <p:cNvSpPr>
            <a:spLocks noChangeArrowheads="1"/>
          </p:cNvSpPr>
          <p:nvPr/>
        </p:nvSpPr>
        <p:spPr bwMode="auto">
          <a:xfrm>
            <a:off x="2376244" y="2445282"/>
            <a:ext cx="1439582" cy="4033678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33" name="Rectangle 247"/>
          <p:cNvSpPr>
            <a:spLocks noChangeAspect="1" noChangeArrowheads="1"/>
          </p:cNvSpPr>
          <p:nvPr/>
        </p:nvSpPr>
        <p:spPr bwMode="auto">
          <a:xfrm>
            <a:off x="3583558" y="2876618"/>
            <a:ext cx="615950" cy="217549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700" dirty="0">
                <a:latin typeface="HY헤드라인M" pitchFamily="18" charset="-127"/>
              </a:rPr>
              <a:t>Transformer</a:t>
            </a:r>
          </a:p>
        </p:txBody>
      </p:sp>
      <p:sp>
        <p:nvSpPr>
          <p:cNvPr id="234" name="Rectangle 102"/>
          <p:cNvSpPr>
            <a:spLocks noChangeAspect="1" noChangeArrowheads="1"/>
          </p:cNvSpPr>
          <p:nvPr/>
        </p:nvSpPr>
        <p:spPr bwMode="auto">
          <a:xfrm rot="5400000">
            <a:off x="1271667" y="3606919"/>
            <a:ext cx="2121882" cy="203200"/>
          </a:xfrm>
          <a:prstGeom prst="rect">
            <a:avLst/>
          </a:prstGeom>
          <a:solidFill>
            <a:srgbClr val="FFCCFF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Connector</a:t>
            </a:r>
          </a:p>
        </p:txBody>
      </p:sp>
      <p:cxnSp>
        <p:nvCxnSpPr>
          <p:cNvPr id="235" name="직선 연결선 234"/>
          <p:cNvCxnSpPr>
            <a:cxnSpLocks noChangeAspect="1" noChangeShapeType="1"/>
          </p:cNvCxnSpPr>
          <p:nvPr/>
        </p:nvCxnSpPr>
        <p:spPr bwMode="auto">
          <a:xfrm>
            <a:off x="3913860" y="4380542"/>
            <a:ext cx="377419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Rectangle 247"/>
          <p:cNvSpPr>
            <a:spLocks noChangeAspect="1" noChangeArrowheads="1"/>
          </p:cNvSpPr>
          <p:nvPr/>
        </p:nvSpPr>
        <p:spPr bwMode="auto">
          <a:xfrm>
            <a:off x="3659758" y="3489763"/>
            <a:ext cx="495300" cy="1116729"/>
          </a:xfrm>
          <a:prstGeom prst="rect">
            <a:avLst/>
          </a:prstGeom>
          <a:solidFill>
            <a:srgbClr val="CCFF99"/>
          </a:solidFill>
          <a:ln w="12700">
            <a:solidFill>
              <a:srgbClr val="108F5B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700" dirty="0" smtClean="0">
                <a:latin typeface="HY헤드라인M" pitchFamily="18" charset="-127"/>
              </a:rPr>
              <a:t>Opto</a:t>
            </a:r>
          </a:p>
          <a:p>
            <a:pPr algn="ctr" eaLnBrk="1" hangingPunct="1"/>
            <a:r>
              <a:rPr lang="en-US" altLang="ja-JP" sz="700" dirty="0" smtClean="0">
                <a:latin typeface="HY헤드라인M" pitchFamily="18" charset="-127"/>
              </a:rPr>
              <a:t>Coupler</a:t>
            </a:r>
          </a:p>
          <a:p>
            <a:pPr algn="ctr" eaLnBrk="1" hangingPunct="1"/>
            <a:endParaRPr lang="en-US" altLang="ja-JP" sz="700" dirty="0">
              <a:latin typeface="HY헤드라인M" pitchFamily="18" charset="-127"/>
            </a:endParaRPr>
          </a:p>
        </p:txBody>
      </p:sp>
      <p:sp>
        <p:nvSpPr>
          <p:cNvPr id="237" name="Text Box 137"/>
          <p:cNvSpPr txBox="1">
            <a:spLocks noChangeAspect="1" noChangeArrowheads="1"/>
          </p:cNvSpPr>
          <p:nvPr/>
        </p:nvSpPr>
        <p:spPr bwMode="auto">
          <a:xfrm>
            <a:off x="3639493" y="4271582"/>
            <a:ext cx="354788" cy="19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600" dirty="0" smtClean="0">
                <a:latin typeface="HY헤드라인M" pitchFamily="18" charset="-127"/>
              </a:rPr>
              <a:t>TXD</a:t>
            </a:r>
            <a:endParaRPr lang="en-US" altLang="ja-JP" sz="600" dirty="0">
              <a:latin typeface="HY헤드라인M" pitchFamily="18" charset="-127"/>
            </a:endParaRPr>
          </a:p>
        </p:txBody>
      </p:sp>
      <p:sp>
        <p:nvSpPr>
          <p:cNvPr id="238" name="Text Box 137"/>
          <p:cNvSpPr txBox="1">
            <a:spLocks noChangeAspect="1" noChangeArrowheads="1"/>
          </p:cNvSpPr>
          <p:nvPr/>
        </p:nvSpPr>
        <p:spPr bwMode="auto">
          <a:xfrm>
            <a:off x="3639493" y="4373125"/>
            <a:ext cx="354788" cy="19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256" tIns="48628" rIns="97256" bIns="48628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ko-KR" sz="600" dirty="0" smtClean="0">
                <a:latin typeface="HY헤드라인M" pitchFamily="18" charset="-127"/>
              </a:rPr>
              <a:t>RXD</a:t>
            </a:r>
            <a:endParaRPr lang="en-US" altLang="ja-JP" sz="600" dirty="0">
              <a:latin typeface="HY헤드라인M" pitchFamily="18" charset="-127"/>
            </a:endParaRPr>
          </a:p>
        </p:txBody>
      </p:sp>
      <p:sp>
        <p:nvSpPr>
          <p:cNvPr id="239" name="Rectangle 247"/>
          <p:cNvSpPr>
            <a:spLocks noChangeAspect="1" noChangeArrowheads="1"/>
          </p:cNvSpPr>
          <p:nvPr/>
        </p:nvSpPr>
        <p:spPr bwMode="auto">
          <a:xfrm>
            <a:off x="4274486" y="2969712"/>
            <a:ext cx="274514" cy="34370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7256" tIns="48628" rIns="97256" bIns="486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700">
                <a:solidFill>
                  <a:schemeClr val="tx1"/>
                </a:solidFill>
                <a:latin typeface="HY헤드라인M" pitchFamily="18" charset="-127"/>
              </a:rPr>
              <a:t>MCU</a:t>
            </a:r>
          </a:p>
        </p:txBody>
      </p:sp>
      <p:sp>
        <p:nvSpPr>
          <p:cNvPr id="240" name="직사각형 239"/>
          <p:cNvSpPr/>
          <p:nvPr/>
        </p:nvSpPr>
        <p:spPr>
          <a:xfrm>
            <a:off x="1280592" y="4115493"/>
            <a:ext cx="1461458" cy="799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모서리가 둥근 사각형 설명선 240"/>
          <p:cNvSpPr/>
          <p:nvPr/>
        </p:nvSpPr>
        <p:spPr>
          <a:xfrm>
            <a:off x="925242" y="5276702"/>
            <a:ext cx="2490796" cy="808668"/>
          </a:xfrm>
          <a:prstGeom prst="wedgeRoundRectCallout">
            <a:avLst>
              <a:gd name="adj1" fmla="val -23446"/>
              <a:gd name="adj2" fmla="val -103380"/>
              <a:gd name="adj3" fmla="val 1666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통신사양</a:t>
            </a:r>
            <a:r>
              <a:rPr lang="ko-KR" altLang="en-US" sz="14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= CAN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 </a:t>
            </a:r>
            <a:r>
              <a:rPr lang="en-US" altLang="ko-KR" sz="14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OS-EV </a:t>
            </a:r>
            <a:r>
              <a:rPr lang="ko-KR" altLang="en-US" sz="14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동일사양</a:t>
            </a:r>
            <a:r>
              <a:rPr lang="ko-KR" altLang="en-US" sz="14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적용</a:t>
            </a:r>
            <a:endParaRPr lang="en-US" altLang="ko-KR" sz="14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5380833" y="3389291"/>
            <a:ext cx="1096488" cy="67538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모서리가 둥근 사각형 설명선 242"/>
          <p:cNvSpPr/>
          <p:nvPr/>
        </p:nvSpPr>
        <p:spPr>
          <a:xfrm>
            <a:off x="7492538" y="1484784"/>
            <a:ext cx="2284998" cy="733173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High Side IGBT 1ea </a:t>
            </a:r>
            <a:r>
              <a:rPr lang="ko-KR" altLang="en-US" sz="14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</a:p>
        </p:txBody>
      </p:sp>
      <p:cxnSp>
        <p:nvCxnSpPr>
          <p:cNvPr id="244" name="직선 화살표 연결선 243"/>
          <p:cNvCxnSpPr/>
          <p:nvPr/>
        </p:nvCxnSpPr>
        <p:spPr bwMode="auto">
          <a:xfrm flipH="1">
            <a:off x="6503373" y="2338812"/>
            <a:ext cx="1584529" cy="105047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/>
          <p:cNvSpPr/>
          <p:nvPr/>
        </p:nvSpPr>
        <p:spPr>
          <a:xfrm>
            <a:off x="7151061" y="3148629"/>
            <a:ext cx="1064040" cy="304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/>
          <p:cNvSpPr/>
          <p:nvPr/>
        </p:nvSpPr>
        <p:spPr>
          <a:xfrm>
            <a:off x="7169855" y="4311854"/>
            <a:ext cx="1064040" cy="304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endCxn id="246" idx="3"/>
          </p:cNvCxnSpPr>
          <p:nvPr/>
        </p:nvCxnSpPr>
        <p:spPr>
          <a:xfrm rot="16200000" flipV="1">
            <a:off x="7894555" y="4803268"/>
            <a:ext cx="1151830" cy="473150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endCxn id="245" idx="3"/>
          </p:cNvCxnSpPr>
          <p:nvPr/>
        </p:nvCxnSpPr>
        <p:spPr>
          <a:xfrm rot="16200000" flipV="1">
            <a:off x="7313605" y="4202200"/>
            <a:ext cx="2294937" cy="49194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</a:t>
            </a:r>
            <a:r>
              <a:rPr lang="ko-KR" altLang="en-US" sz="1800" b="1" dirty="0" err="1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주요소자</a:t>
            </a:r>
            <a:r>
              <a:rPr lang="ko-KR" altLang="en-US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 관리 품목</a:t>
            </a:r>
            <a:endParaRPr lang="ko-KR" altLang="en-US" sz="1800" b="1" dirty="0">
              <a:latin typeface="현대하모니 L" pitchFamily="18" charset="-127"/>
              <a:ea typeface="현대하모니 L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50" name="표 2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02626"/>
              </p:ext>
            </p:extLst>
          </p:nvPr>
        </p:nvGraphicFramePr>
        <p:xfrm>
          <a:off x="832573" y="1723163"/>
          <a:ext cx="8584923" cy="3866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9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0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Type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Maker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Part Number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AEC-Q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Datasheet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돋움" panose="020B0600000101010101" pitchFamily="50" charset="-127"/>
                          <a:cs typeface="Arial" panose="020B0604020202020204" pitchFamily="34" charset="0"/>
                        </a:rPr>
                        <a:t>REMARK</a:t>
                      </a:r>
                      <a:endParaRPr kumimoji="0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돋움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4406" marR="844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80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PCB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kumimoji="0"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DS-7408(LTF), Tg150℃, FR-4,1.6T,4LAYER ,</a:t>
                      </a:r>
                      <a:r>
                        <a:rPr kumimoji="0" lang="ko-KR" altLang="en-US" sz="105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내외층</a:t>
                      </a:r>
                      <a:r>
                        <a:rPr kumimoji="0" lang="en-US" altLang="ko-KR" sz="105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1OZ.</a:t>
                      </a:r>
                      <a:endParaRPr kumimoji="0" lang="ko-KR" altLang="en-US" sz="105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</a:pPr>
                      <a:endParaRPr kumimoji="0"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00000"/>
                        </a:lnSpc>
                      </a:pPr>
                      <a:endParaRPr kumimoji="0"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IGBT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TRINNO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TGH40N120F2DR</a:t>
                      </a:r>
                      <a:endParaRPr kumimoji="0" lang="en-US" altLang="ko-KR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8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TRANSFORMER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CLOVER</a:t>
                      </a:r>
                      <a:endParaRPr kumimoji="0"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EFD1515-65uH-6</a:t>
                      </a:r>
                      <a:endParaRPr kumimoji="0"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indent="-34290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8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MICOM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NXP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FS32K142HAT0VLHT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표준</a:t>
                      </a:r>
                      <a:r>
                        <a:rPr kumimoji="0" lang="en-US" altLang="ko-KR" sz="12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MCU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8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Current</a:t>
                      </a:r>
                      <a:r>
                        <a:rPr kumimoji="0" lang="en-US" altLang="ko-KR" sz="11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sensor IC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TI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INA381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13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DC-DC CONTROL</a:t>
                      </a:r>
                      <a:r>
                        <a:rPr kumimoji="0" lang="en-US" altLang="ko-KR" sz="11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IC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LINEAR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LT8301H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08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CAN Transceiver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INFINEON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TLE9350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945197"/>
                  </a:ext>
                </a:extLst>
              </a:tr>
              <a:tr h="3408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Opto-coupler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TI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ISO7742F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indent="-34290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8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Gate</a:t>
                      </a:r>
                      <a:r>
                        <a:rPr kumimoji="0" lang="en-US" altLang="ko-KR" sz="11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Drive IC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ON SEMI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NCV5703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</a:pP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73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SHUNT Resistor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Stackpole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CSM2512 1mΩ</a:t>
                      </a:r>
                      <a:endParaRPr kumimoji="0"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○</a:t>
                      </a:r>
                      <a:endParaRPr kumimoji="0" lang="ko-KR" alt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</a:pPr>
                      <a:endParaRPr kumimoji="0"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00000"/>
                        </a:lnSpc>
                      </a:pPr>
                      <a:endParaRPr kumimoji="0" lang="en-US" altLang="ko-KR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51" name="개체 250"/>
          <p:cNvGraphicFramePr>
            <a:graphicFrameLocks noChangeAspect="1"/>
          </p:cNvGraphicFramePr>
          <p:nvPr/>
        </p:nvGraphicFramePr>
        <p:xfrm>
          <a:off x="7959782" y="3490744"/>
          <a:ext cx="253504" cy="271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" name="포장기 셸 개체" showAsIcon="1" r:id="rId4" imgW="381000" imgH="771525" progId="Package">
                  <p:embed/>
                </p:oleObj>
              </mc:Choice>
              <mc:Fallback>
                <p:oleObj name="포장기 셸 개체" showAsIcon="1" r:id="rId4" imgW="381000" imgH="771525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1331"/>
                      <a:stretch>
                        <a:fillRect/>
                      </a:stretch>
                    </p:blipFill>
                    <p:spPr bwMode="auto">
                      <a:xfrm>
                        <a:off x="7959782" y="3490744"/>
                        <a:ext cx="253504" cy="2711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" name="Object 99"/>
          <p:cNvGraphicFramePr>
            <a:graphicFrameLocks noChangeAspect="1"/>
          </p:cNvGraphicFramePr>
          <p:nvPr/>
        </p:nvGraphicFramePr>
        <p:xfrm>
          <a:off x="7953596" y="4938544"/>
          <a:ext cx="265876" cy="246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" name="Acrobat Document" showAsIcon="1" r:id="rId6" imgW="381000" imgH="685800" progId="AcroExch.Document.DC">
                  <p:embed/>
                </p:oleObj>
              </mc:Choice>
              <mc:Fallback>
                <p:oleObj name="Acrobat Document" showAsIcon="1" r:id="rId6" imgW="381000" imgH="685800" progId="AcroExch.Document.DC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2493"/>
                      <a:stretch>
                        <a:fillRect/>
                      </a:stretch>
                    </p:blipFill>
                    <p:spPr bwMode="auto">
                      <a:xfrm>
                        <a:off x="7953596" y="4938544"/>
                        <a:ext cx="265876" cy="246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" name="개체 2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47348"/>
              </p:ext>
            </p:extLst>
          </p:nvPr>
        </p:nvGraphicFramePr>
        <p:xfrm>
          <a:off x="7960581" y="3897144"/>
          <a:ext cx="251906" cy="24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" name="Acrobat Document" showAsIcon="1" r:id="rId8" imgW="381000" imgH="771525" progId="AcroExch.Document.DC">
                  <p:embed/>
                </p:oleObj>
              </mc:Choice>
              <mc:Fallback>
                <p:oleObj name="Acrobat Document" showAsIcon="1" r:id="rId8" imgW="381000" imgH="771525" progId="AcroExch.Document.DC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5997"/>
                      <a:stretch>
                        <a:fillRect/>
                      </a:stretch>
                    </p:blipFill>
                    <p:spPr bwMode="auto">
                      <a:xfrm>
                        <a:off x="7960581" y="3897144"/>
                        <a:ext cx="251906" cy="2433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628537"/>
              </p:ext>
            </p:extLst>
          </p:nvPr>
        </p:nvGraphicFramePr>
        <p:xfrm>
          <a:off x="7953596" y="2091086"/>
          <a:ext cx="265876" cy="256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프레젠테이션" showAsIcon="1" r:id="rId10" imgW="381000" imgH="771525" progId="PowerPoint.Show.12">
                  <p:embed/>
                </p:oleObj>
              </mc:Choice>
              <mc:Fallback>
                <p:oleObj name="프레젠테이션" showAsIcon="1" r:id="rId10" imgW="381000" imgH="771525" progId="PowerPoint.Show.12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5997"/>
                      <a:stretch>
                        <a:fillRect/>
                      </a:stretch>
                    </p:blipFill>
                    <p:spPr bwMode="auto">
                      <a:xfrm>
                        <a:off x="7953596" y="2091086"/>
                        <a:ext cx="265876" cy="2568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5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407356"/>
              </p:ext>
            </p:extLst>
          </p:nvPr>
        </p:nvGraphicFramePr>
        <p:xfrm>
          <a:off x="7966481" y="5291779"/>
          <a:ext cx="265876" cy="256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" name="Acrobat Document" showAsIcon="1" r:id="rId12" imgW="381000" imgH="771525" progId="AcroExch.Document.DC">
                  <p:embed/>
                </p:oleObj>
              </mc:Choice>
              <mc:Fallback>
                <p:oleObj name="Acrobat Document" showAsIcon="1" r:id="rId12" imgW="381000" imgH="771525" progId="AcroExch.Document.DC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5997"/>
                      <a:stretch>
                        <a:fillRect/>
                      </a:stretch>
                    </p:blipFill>
                    <p:spPr bwMode="auto">
                      <a:xfrm>
                        <a:off x="7966481" y="5291779"/>
                        <a:ext cx="265876" cy="2568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4"/>
          <p:cNvGraphicFramePr>
            <a:graphicFrameLocks noChangeAspect="1"/>
          </p:cNvGraphicFramePr>
          <p:nvPr/>
        </p:nvGraphicFramePr>
        <p:xfrm>
          <a:off x="7940712" y="2838810"/>
          <a:ext cx="29164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" name="포장기 셸 개체" showAsIcon="1" r:id="rId14" imgW="381000" imgH="771525" progId="Package">
                  <p:embed/>
                </p:oleObj>
              </mc:Choice>
              <mc:Fallback>
                <p:oleObj name="포장기 셸 개체" showAsIcon="1" r:id="rId14" imgW="381000" imgH="771525" progId="Package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1331"/>
                      <a:stretch>
                        <a:fillRect/>
                      </a:stretch>
                    </p:blipFill>
                    <p:spPr bwMode="auto">
                      <a:xfrm>
                        <a:off x="7940712" y="2838810"/>
                        <a:ext cx="291645" cy="28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879995"/>
              </p:ext>
            </p:extLst>
          </p:nvPr>
        </p:nvGraphicFramePr>
        <p:xfrm>
          <a:off x="7961156" y="4244863"/>
          <a:ext cx="252000" cy="24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name="포장기 셸 개체" showAsIcon="1" r:id="rId16" imgW="381000" imgH="771525" progId="Package">
                  <p:embed/>
                </p:oleObj>
              </mc:Choice>
              <mc:Fallback>
                <p:oleObj name="포장기 셸 개체" showAsIcon="1" r:id="rId16" imgW="381000" imgH="771525" progId="Package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1331"/>
                      <a:stretch>
                        <a:fillRect/>
                      </a:stretch>
                    </p:blipFill>
                    <p:spPr bwMode="auto">
                      <a:xfrm>
                        <a:off x="7961156" y="4244863"/>
                        <a:ext cx="252000" cy="24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" name="개체 2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876846"/>
              </p:ext>
            </p:extLst>
          </p:nvPr>
        </p:nvGraphicFramePr>
        <p:xfrm>
          <a:off x="7934675" y="4621635"/>
          <a:ext cx="304230" cy="6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" name="Acrobat Document" showAsIcon="1" r:id="rId18" imgW="381000" imgH="792480" progId="AcroExch.Document.DC">
                  <p:embed/>
                </p:oleObj>
              </mc:Choice>
              <mc:Fallback>
                <p:oleObj name="Acrobat Document" showAsIcon="1" r:id="rId18" imgW="381000" imgH="792480" progId="AcroExch.Document.DC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675" y="4621635"/>
                        <a:ext cx="304230" cy="6325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" name="개체 2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11087"/>
              </p:ext>
            </p:extLst>
          </p:nvPr>
        </p:nvGraphicFramePr>
        <p:xfrm>
          <a:off x="7953992" y="3183913"/>
          <a:ext cx="237552" cy="493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Acrobat Document" showAsIcon="1" r:id="rId20" imgW="381000" imgH="792480" progId="AcroExch.Document.DC">
                  <p:embed/>
                </p:oleObj>
              </mc:Choice>
              <mc:Fallback>
                <p:oleObj name="Acrobat Document" showAsIcon="1" r:id="rId20" imgW="381000" imgH="792480" progId="AcroExch.Document.DC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992" y="3183913"/>
                        <a:ext cx="237552" cy="4939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개체 2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162226"/>
              </p:ext>
            </p:extLst>
          </p:nvPr>
        </p:nvGraphicFramePr>
        <p:xfrm>
          <a:off x="7952788" y="2508862"/>
          <a:ext cx="279569" cy="581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" name="Acrobat Document" showAsIcon="1" r:id="rId22" imgW="380880" imgH="792360" progId="Acrobat.Document.DC">
                  <p:embed/>
                </p:oleObj>
              </mc:Choice>
              <mc:Fallback>
                <p:oleObj name="Acrobat Document" showAsIcon="1" r:id="rId22" imgW="380880" imgH="792360" progId="Acrobat.Document.DC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2788" y="2508862"/>
                        <a:ext cx="279569" cy="5812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</a:t>
            </a:r>
            <a:r>
              <a:rPr lang="en-US" altLang="ko-KR" sz="1800" b="1" dirty="0" err="1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PTC</a:t>
            </a:r>
            <a:r>
              <a:rPr lang="en-US" altLang="ko-KR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안전 기능</a:t>
            </a:r>
            <a:endParaRPr lang="ko-KR" altLang="en-US" sz="1800" b="1" dirty="0">
              <a:latin typeface="현대하모니 L" pitchFamily="18" charset="-127"/>
              <a:ea typeface="현대하모니 L" pitchFamily="18" charset="-127"/>
              <a:cs typeface="Arial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392796"/>
              </p:ext>
            </p:extLst>
          </p:nvPr>
        </p:nvGraphicFramePr>
        <p:xfrm>
          <a:off x="909159" y="1636063"/>
          <a:ext cx="8652353" cy="5082581"/>
        </p:xfrm>
        <a:graphic>
          <a:graphicData uri="http://schemas.openxmlformats.org/drawingml/2006/table">
            <a:tbl>
              <a:tblPr/>
              <a:tblGrid>
                <a:gridCol w="516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6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9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Specification 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Logic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Functions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8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1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LV under Voltage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LV Voltage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≤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8V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1.0V)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 over discharging of the LV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Batt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</a:t>
                      </a:r>
                    </a:p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abnormal operating in the under voltage condition of LV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2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LV Over Voltage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LV Voltage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≥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18V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1.0V)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Protecting abnormal operating  in the</a:t>
                      </a:r>
                    </a:p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 over voltage condition of LV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3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3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under Voltage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Voltage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≤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248V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(&lt; 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,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Hysteresis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30V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 rapid discharging of the HV  Battery </a:t>
                      </a:r>
                    </a:p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abnormal operating in the under voltage condition of HV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Voltage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≤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320V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(&gt; 0</a:t>
                      </a:r>
                      <a:r>
                        <a:rPr kumimoji="0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,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Hysteresis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30V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 rapid discharging of the HV  Battery </a:t>
                      </a:r>
                    </a:p>
                    <a:p>
                      <a:pPr marL="857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abnormal operating in the under voltage condition of HV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61336"/>
                  </a:ext>
                </a:extLst>
              </a:tr>
              <a:tr h="59268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4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Over Voltage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Voltage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≥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865.6V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 Hysteresis</a:t>
                      </a:r>
                      <a:r>
                        <a:rPr kumimoji="0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30V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abnormal operating in the over  voltage condition of HV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9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5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Over Current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Current limited &lt;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TBD A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HV Over Current &gt;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TBD A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TBD A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Do not exceed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TBDA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by controlling the performance by itself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.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PTC heater from over current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conditions.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9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6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PCB Over Temp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PCB Temp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＞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90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10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PTC heater circuits from  its heat.</a:t>
                      </a:r>
                    </a:p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Reduces performance according to overheating temperature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7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Core Over Temp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Core Temp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＞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120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(Hysteresis 20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℃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)</a:t>
                      </a: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 Protecting PTC heater circuits from  its heat.</a:t>
                      </a:r>
                    </a:p>
                    <a:p>
                      <a:pPr marL="8731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Reduces performance according to overheating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charset="0"/>
                        </a:rPr>
                        <a:t>temperature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charset="0"/>
                      </a:endParaRPr>
                    </a:p>
                  </a:txBody>
                  <a:tcPr marL="6114" marR="6114" marT="643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05" y="1923819"/>
            <a:ext cx="1133287" cy="4745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81" y="2460316"/>
            <a:ext cx="1099299" cy="444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781" y="2965834"/>
            <a:ext cx="1065986" cy="5454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760" y="3568476"/>
            <a:ext cx="1160975" cy="5623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872" y="4215288"/>
            <a:ext cx="1154264" cy="4855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148" y="4801945"/>
            <a:ext cx="1566959" cy="6348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266" y="5462073"/>
            <a:ext cx="1318327" cy="6423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7760" y="6097070"/>
            <a:ext cx="1255033" cy="6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8" y="1255601"/>
            <a:ext cx="467878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defRPr/>
            </a:pPr>
            <a:r>
              <a:rPr lang="en-US" altLang="ko-KR" sz="1800" b="1" dirty="0" smtClean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Functional Description</a:t>
            </a:r>
            <a:endParaRPr lang="ko-KR" altLang="en-US" sz="1800" b="1" dirty="0">
              <a:latin typeface="현대하모니 L" pitchFamily="18" charset="-127"/>
              <a:ea typeface="현대하모니 L" pitchFamily="18" charset="-127"/>
              <a:cs typeface="Arial" pitchFamily="34" charset="0"/>
            </a:endParaRPr>
          </a:p>
        </p:txBody>
      </p:sp>
      <p:graphicFrame>
        <p:nvGraphicFramePr>
          <p:cNvPr id="77" name="Group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30495"/>
              </p:ext>
            </p:extLst>
          </p:nvPr>
        </p:nvGraphicFramePr>
        <p:xfrm>
          <a:off x="839542" y="1674383"/>
          <a:ext cx="8721970" cy="4580868"/>
        </p:xfrm>
        <a:graphic>
          <a:graphicData uri="http://schemas.openxmlformats.org/drawingml/2006/table">
            <a:tbl>
              <a:tblPr/>
              <a:tblGrid>
                <a:gridCol w="705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2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7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7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5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charset="-127"/>
                          <a:cs typeface="Tahoma" pitchFamily="34" charset="0"/>
                        </a:rPr>
                        <a:t>No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charset="-127"/>
                          <a:cs typeface="Tahoma" pitchFamily="34" charset="0"/>
                        </a:rPr>
                        <a:t>Function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charset="-127"/>
                          <a:cs typeface="Tahoma" pitchFamily="34" charset="0"/>
                        </a:rPr>
                        <a:t>Description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charset="-127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charset="-127"/>
                          <a:cs typeface="Tahoma" pitchFamily="34" charset="0"/>
                        </a:rPr>
                        <a:t>Remark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6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Consumption 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Power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Control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HY헤드라인M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HY헤드라인M" pitchFamily="18" charset="-127"/>
                          <a:cs typeface="Tahoma" pitchFamily="34" charset="0"/>
                        </a:rPr>
                        <a:t>-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Power Mode : Linear power control according to watt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command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- Max Stable Current Control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-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Max Inrush Current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Control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HY헤드라인M" pitchFamily="18" charset="-127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6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Communication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HY헤드라인M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HY헤드라인M" pitchFamily="18" charset="-127"/>
                          <a:cs typeface="Tahoma" pitchFamily="34" charset="0"/>
                        </a:rPr>
                        <a:t>-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HY헤드라인M" pitchFamily="18" charset="-127"/>
                          <a:cs typeface="Tahoma" panose="020B0604030504040204" pitchFamily="34" charset="0"/>
                        </a:rPr>
                        <a:t>CAN  Communication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HY헤드라인M" pitchFamily="18" charset="-127"/>
                          <a:cs typeface="Tahoma" panose="020B0604030504040204" pitchFamily="34" charset="0"/>
                        </a:rPr>
                        <a:t> - fixed 500K bps (CAN)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HY헤드라인M" pitchFamily="18" charset="-127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1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Monitoring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LV, HV Voltage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Monitoring          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HV Current monitoring                 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Consumption Power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Monitoring     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PCB &amp;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temperature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monitoring  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2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Protection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Function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LV Out of Range fault (Under / Over Voltage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HV Under / Over Voltage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fault                        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HV Over Current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fault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PCB /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Over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Temperature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fault             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Communication Error fault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control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6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</a:p>
                  </a:txBody>
                  <a:tcPr marL="35169" marR="35169" marT="38100" marB="381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Failure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Detection</a:t>
                      </a: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Sensor Failures (HV, HV Current, Temp Sensors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)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IGBT Short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failure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5169" marR="35169" marT="38100" marB="38100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8" y="1255601"/>
            <a:ext cx="518284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 </a:t>
            </a:r>
            <a:r>
              <a:rPr lang="en-US" altLang="ko-KR" sz="1600" b="1" dirty="0" smtClean="0"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Schematic diagram of high voltage circuit</a:t>
            </a:r>
            <a:endParaRPr lang="ko-KR" altLang="en-US" sz="1600" b="1" dirty="0">
              <a:latin typeface="현대하모니 L" pitchFamily="18" charset="-127"/>
              <a:ea typeface="현대하모니 L" pitchFamily="18" charset="-127"/>
              <a:cs typeface="Arial" pitchFamily="34" charset="0"/>
            </a:endParaRPr>
          </a:p>
        </p:txBody>
      </p:sp>
      <p:grpSp>
        <p:nvGrpSpPr>
          <p:cNvPr id="7" name="그룹 8"/>
          <p:cNvGrpSpPr/>
          <p:nvPr/>
        </p:nvGrpSpPr>
        <p:grpSpPr>
          <a:xfrm>
            <a:off x="806937" y="1536208"/>
            <a:ext cx="3793906" cy="2301636"/>
            <a:chOff x="920552" y="1412776"/>
            <a:chExt cx="5544616" cy="3168352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920552" y="1412776"/>
              <a:ext cx="5544616" cy="3168352"/>
            </a:xfrm>
            <a:prstGeom prst="roundRect">
              <a:avLst>
                <a:gd name="adj" fmla="val 8894"/>
              </a:avLst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285875" marR="0" indent="-371475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ko-KR" altLang="en-US" sz="14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08584" y="2137479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HV</a:t>
              </a:r>
            </a:p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Input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40219" y="2137479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Current</a:t>
              </a:r>
            </a:p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Sensing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08584" y="3238336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Voltage Sensing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829674" y="2137479"/>
              <a:ext cx="996014" cy="6290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IGBT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829674" y="3238336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Gate Driver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519129" y="2137479"/>
              <a:ext cx="996014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PTC</a:t>
              </a:r>
            </a:p>
            <a:p>
              <a:pPr algn="ctr">
                <a:defRPr/>
              </a:pPr>
              <a:r>
                <a:rPr lang="en-US" altLang="ko-KR" sz="900" dirty="0">
                  <a:solidFill>
                    <a:schemeClr val="tx1"/>
                  </a:solidFill>
                </a:rPr>
                <a:t>ROD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19129" y="3238336"/>
              <a:ext cx="996014" cy="6290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900" dirty="0" smtClean="0">
                  <a:solidFill>
                    <a:schemeClr val="tx1"/>
                  </a:solidFill>
                </a:rPr>
                <a:t>MCU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9" idx="3"/>
              <a:endCxn id="14" idx="1"/>
            </p:cNvCxnSpPr>
            <p:nvPr/>
          </p:nvCxnSpPr>
          <p:spPr bwMode="auto">
            <a:xfrm>
              <a:off x="2204598" y="2452010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 bwMode="auto">
            <a:xfrm>
              <a:off x="3515143" y="2452010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직선 화살표 연결선 17"/>
            <p:cNvCxnSpPr/>
            <p:nvPr/>
          </p:nvCxnSpPr>
          <p:spPr bwMode="auto">
            <a:xfrm>
              <a:off x="4825688" y="2452010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직선 화살표 연결선 18"/>
            <p:cNvCxnSpPr>
              <a:stCxn id="9" idx="2"/>
              <a:endCxn id="11" idx="0"/>
            </p:cNvCxnSpPr>
            <p:nvPr/>
          </p:nvCxnSpPr>
          <p:spPr bwMode="auto">
            <a:xfrm>
              <a:off x="1706591" y="2766540"/>
              <a:ext cx="0" cy="47179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직선 화살표 연결선 19"/>
            <p:cNvCxnSpPr>
              <a:stCxn id="11" idx="3"/>
              <a:endCxn id="15" idx="1"/>
            </p:cNvCxnSpPr>
            <p:nvPr/>
          </p:nvCxnSpPr>
          <p:spPr bwMode="auto">
            <a:xfrm>
              <a:off x="2204598" y="3552867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직선 화살표 연결선 20"/>
            <p:cNvCxnSpPr>
              <a:stCxn id="15" idx="3"/>
              <a:endCxn id="13" idx="1"/>
            </p:cNvCxnSpPr>
            <p:nvPr/>
          </p:nvCxnSpPr>
          <p:spPr bwMode="auto">
            <a:xfrm>
              <a:off x="3515143" y="3552867"/>
              <a:ext cx="31453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직선 화살표 연결선 21"/>
            <p:cNvCxnSpPr>
              <a:stCxn id="13" idx="0"/>
              <a:endCxn id="12" idx="2"/>
            </p:cNvCxnSpPr>
            <p:nvPr/>
          </p:nvCxnSpPr>
          <p:spPr bwMode="auto">
            <a:xfrm flipV="1">
              <a:off x="4327681" y="2766540"/>
              <a:ext cx="0" cy="47179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꺾인 연결선 22"/>
            <p:cNvCxnSpPr>
              <a:stCxn id="10" idx="0"/>
              <a:endCxn id="9" idx="0"/>
            </p:cNvCxnSpPr>
            <p:nvPr/>
          </p:nvCxnSpPr>
          <p:spPr bwMode="auto">
            <a:xfrm rot="16200000" flipV="1">
              <a:off x="3672409" y="171661"/>
              <a:ext cx="9246" cy="3931635"/>
            </a:xfrm>
            <a:prstGeom prst="bentConnector3">
              <a:avLst>
                <a:gd name="adj1" fmla="val 36720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꺾인 연결선 23"/>
            <p:cNvCxnSpPr>
              <a:stCxn id="10" idx="2"/>
              <a:endCxn id="15" idx="2"/>
            </p:cNvCxnSpPr>
            <p:nvPr/>
          </p:nvCxnSpPr>
          <p:spPr bwMode="auto">
            <a:xfrm rot="5400000">
              <a:off x="3777252" y="2006424"/>
              <a:ext cx="1100858" cy="2621090"/>
            </a:xfrm>
            <a:prstGeom prst="bentConnector3">
              <a:avLst>
                <a:gd name="adj1" fmla="val 13204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5" name="AutoShape 60"/>
          <p:cNvSpPr>
            <a:spLocks noChangeArrowheads="1"/>
          </p:cNvSpPr>
          <p:nvPr/>
        </p:nvSpPr>
        <p:spPr bwMode="auto">
          <a:xfrm>
            <a:off x="4600843" y="1536208"/>
            <a:ext cx="4528621" cy="1235884"/>
          </a:xfrm>
          <a:prstGeom prst="roundRect">
            <a:avLst>
              <a:gd name="adj" fmla="val 1903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wrap="none" lIns="36000" anchor="ctr"/>
          <a:lstStyle>
            <a:lvl1pPr marL="85725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1pPr>
            <a:lvl2pPr marL="742950" indent="-28575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2pPr>
            <a:lvl3pPr marL="11430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3pPr>
            <a:lvl4pPr marL="16002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4pPr>
            <a:lvl5pPr marL="20574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5pPr>
            <a:lvl6pPr marL="25146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6pPr>
            <a:lvl7pPr marL="29718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7pPr>
            <a:lvl8pPr marL="34290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8pPr>
            <a:lvl9pPr marL="38862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HV Voltage sensing : Over voltage protection / Low Voltage protection</a:t>
            </a:r>
          </a:p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Current Sensing : Power Control / Over current protection</a:t>
            </a:r>
            <a:r>
              <a:rPr lang="zh-CN" altLang="en-US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 Protection Function </a:t>
            </a:r>
            <a:r>
              <a:rPr lang="en-US" altLang="ko-KR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: IGBT Cut-off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  [MCU protection signal    Supply to Gate Driver. (</a:t>
            </a:r>
            <a:r>
              <a:rPr lang="en-US" altLang="zh-CN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IGBT</a:t>
            </a:r>
            <a:r>
              <a:rPr lang="zh-CN" altLang="en-US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 </a:t>
            </a:r>
            <a:r>
              <a:rPr lang="en-US" altLang="zh-CN" sz="1050" dirty="0">
                <a:solidFill>
                  <a:srgbClr val="0000FF"/>
                </a:solidFill>
                <a:latin typeface="Tahoma" pitchFamily="34" charset="0"/>
                <a:ea typeface="맑은 고딕" pitchFamily="50" charset="-127"/>
                <a:cs typeface="Tahoma" pitchFamily="34" charset="0"/>
                <a:sym typeface="Wingdings" pitchFamily="2" charset="2"/>
              </a:rPr>
              <a:t>ON/OFF)]</a:t>
            </a:r>
            <a:endParaRPr lang="en-US" altLang="ko-KR" sz="1050" dirty="0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  <p:grpSp>
        <p:nvGrpSpPr>
          <p:cNvPr id="26" name="그룹 29"/>
          <p:cNvGrpSpPr/>
          <p:nvPr/>
        </p:nvGrpSpPr>
        <p:grpSpPr>
          <a:xfrm>
            <a:off x="3590724" y="3976283"/>
            <a:ext cx="5290087" cy="2837093"/>
            <a:chOff x="849740" y="1556792"/>
            <a:chExt cx="6713361" cy="3600400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49740" y="1556792"/>
              <a:ext cx="6713361" cy="3600400"/>
            </a:xfrm>
            <a:prstGeom prst="roundRect">
              <a:avLst>
                <a:gd name="adj" fmla="val 7624"/>
              </a:avLst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285875" marR="0" indent="-371475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ko-KR" altLang="en-US" sz="12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654728" y="1916832"/>
              <a:ext cx="919398" cy="6290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DC-DC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Driver IC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/>
            <p:cNvCxnSpPr>
              <a:endCxn id="52" idx="1"/>
            </p:cNvCxnSpPr>
            <p:nvPr/>
          </p:nvCxnSpPr>
          <p:spPr bwMode="auto">
            <a:xfrm>
              <a:off x="1580899" y="2231363"/>
              <a:ext cx="478576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직선 화살표 연결선 29"/>
            <p:cNvCxnSpPr/>
            <p:nvPr/>
          </p:nvCxnSpPr>
          <p:spPr bwMode="auto">
            <a:xfrm>
              <a:off x="2644512" y="2231363"/>
              <a:ext cx="99692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직선 화살표 연결선 30"/>
            <p:cNvCxnSpPr/>
            <p:nvPr/>
          </p:nvCxnSpPr>
          <p:spPr bwMode="auto">
            <a:xfrm>
              <a:off x="4574126" y="2231363"/>
              <a:ext cx="290336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직선 화살표 연결선 31"/>
            <p:cNvCxnSpPr/>
            <p:nvPr/>
          </p:nvCxnSpPr>
          <p:spPr bwMode="auto">
            <a:xfrm>
              <a:off x="4505568" y="3332220"/>
              <a:ext cx="332308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4" name="직사각형 33"/>
            <p:cNvSpPr/>
            <p:nvPr/>
          </p:nvSpPr>
          <p:spPr>
            <a:xfrm>
              <a:off x="2431701" y="4149080"/>
              <a:ext cx="919398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LIN</a:t>
              </a:r>
            </a:p>
            <a:p>
              <a:pPr algn="ctr">
                <a:defRPr/>
              </a:pPr>
              <a:r>
                <a:rPr lang="en-US" altLang="ko-KR" sz="700" dirty="0">
                  <a:solidFill>
                    <a:schemeClr val="tx1"/>
                  </a:solidFill>
                </a:rPr>
                <a:t>communicate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IC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153961" y="2996952"/>
              <a:ext cx="919398" cy="1800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 smtClean="0">
                  <a:solidFill>
                    <a:schemeClr val="tx1"/>
                  </a:solidFill>
                </a:rPr>
                <a:t>MCU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/>
            <p:cNvCxnSpPr>
              <a:stCxn id="34" idx="3"/>
            </p:cNvCxnSpPr>
            <p:nvPr/>
          </p:nvCxnSpPr>
          <p:spPr bwMode="auto">
            <a:xfrm>
              <a:off x="3351099" y="4463612"/>
              <a:ext cx="1517444" cy="21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38" name="직선 화살표 연결선 37"/>
            <p:cNvCxnSpPr/>
            <p:nvPr/>
          </p:nvCxnSpPr>
          <p:spPr bwMode="auto">
            <a:xfrm>
              <a:off x="1192073" y="4390237"/>
              <a:ext cx="1231852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직선 화살표 연결선 38"/>
            <p:cNvCxnSpPr/>
            <p:nvPr/>
          </p:nvCxnSpPr>
          <p:spPr bwMode="auto">
            <a:xfrm>
              <a:off x="5807519" y="2204864"/>
              <a:ext cx="332308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직사각형 39"/>
            <p:cNvSpPr/>
            <p:nvPr/>
          </p:nvSpPr>
          <p:spPr>
            <a:xfrm>
              <a:off x="6153961" y="1916832"/>
              <a:ext cx="919398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Filter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직선 화살표 연결선 40"/>
            <p:cNvCxnSpPr/>
            <p:nvPr/>
          </p:nvCxnSpPr>
          <p:spPr bwMode="auto">
            <a:xfrm>
              <a:off x="5783320" y="3329560"/>
              <a:ext cx="368197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직선 화살표 연결선 41"/>
            <p:cNvCxnSpPr/>
            <p:nvPr/>
          </p:nvCxnSpPr>
          <p:spPr bwMode="auto">
            <a:xfrm>
              <a:off x="5783320" y="4472572"/>
              <a:ext cx="368197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43" name="직선 화살표 연결선 42"/>
            <p:cNvCxnSpPr>
              <a:stCxn id="40" idx="2"/>
              <a:endCxn id="35" idx="0"/>
            </p:cNvCxnSpPr>
            <p:nvPr/>
          </p:nvCxnSpPr>
          <p:spPr bwMode="auto">
            <a:xfrm>
              <a:off x="6613660" y="2420888"/>
              <a:ext cx="0" cy="57606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4" name="직사각형 43"/>
            <p:cNvSpPr/>
            <p:nvPr/>
          </p:nvSpPr>
          <p:spPr>
            <a:xfrm>
              <a:off x="3652528" y="3140968"/>
              <a:ext cx="919398" cy="5057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Voltage Sensing</a:t>
              </a:r>
            </a:p>
          </p:txBody>
        </p:sp>
        <p:cxnSp>
          <p:nvCxnSpPr>
            <p:cNvPr id="45" name="Shape 25"/>
            <p:cNvCxnSpPr/>
            <p:nvPr/>
          </p:nvCxnSpPr>
          <p:spPr bwMode="auto">
            <a:xfrm rot="16200000" flipH="1">
              <a:off x="2862890" y="2592124"/>
              <a:ext cx="1080120" cy="398814"/>
            </a:xfrm>
            <a:prstGeom prst="bentConnector3">
              <a:avLst>
                <a:gd name="adj1" fmla="val 10016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arrow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1248554" y="4136475"/>
              <a:ext cx="757540" cy="273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0" dirty="0">
                  <a:solidFill>
                    <a:schemeClr val="tx1"/>
                  </a:solidFill>
                </a:rPr>
                <a:t>LIN data</a:t>
              </a:r>
              <a:endParaRPr lang="ko-KR" altLang="en-US" sz="800" b="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5103751" y="1556792"/>
              <a:ext cx="398814" cy="3600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285875" marR="0" indent="-371475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ko-KR" altLang="en-US" sz="12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64462" y="1916832"/>
              <a:ext cx="919398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rIns="72000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Transformer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64462" y="2996952"/>
              <a:ext cx="919398" cy="180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Isolation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Optic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직선 화살표 연결선 49"/>
            <p:cNvCxnSpPr/>
            <p:nvPr/>
          </p:nvCxnSpPr>
          <p:spPr bwMode="auto">
            <a:xfrm>
              <a:off x="5128271" y="4472572"/>
              <a:ext cx="37342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51" name="직사각형 50"/>
            <p:cNvSpPr/>
            <p:nvPr/>
          </p:nvSpPr>
          <p:spPr>
            <a:xfrm>
              <a:off x="1049147" y="1916832"/>
              <a:ext cx="731158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LV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Input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059475" y="1916832"/>
              <a:ext cx="717865" cy="629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Input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Noise 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Filter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꺾인 연결선 52"/>
            <p:cNvCxnSpPr/>
            <p:nvPr/>
          </p:nvCxnSpPr>
          <p:spPr bwMode="auto">
            <a:xfrm flipV="1">
              <a:off x="2511463" y="2420888"/>
              <a:ext cx="1129972" cy="720080"/>
            </a:xfrm>
            <a:prstGeom prst="bentConnector3">
              <a:avLst>
                <a:gd name="adj1" fmla="val 7559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4" name="직사각형 53"/>
            <p:cNvSpPr/>
            <p:nvPr/>
          </p:nvSpPr>
          <p:spPr>
            <a:xfrm>
              <a:off x="2245588" y="2852936"/>
              <a:ext cx="797627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Sleep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</a:rPr>
                <a:t>Mode TR</a:t>
              </a:r>
            </a:p>
          </p:txBody>
        </p:sp>
        <p:cxnSp>
          <p:nvCxnSpPr>
            <p:cNvPr id="55" name="직선 화살표 연결선 54"/>
            <p:cNvCxnSpPr/>
            <p:nvPr/>
          </p:nvCxnSpPr>
          <p:spPr bwMode="auto">
            <a:xfrm flipV="1">
              <a:off x="2777339" y="3356992"/>
              <a:ext cx="0" cy="79208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직선 화살표 연결선 55"/>
            <p:cNvCxnSpPr/>
            <p:nvPr/>
          </p:nvCxnSpPr>
          <p:spPr bwMode="auto">
            <a:xfrm>
              <a:off x="2777443" y="3573016"/>
              <a:ext cx="830769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arrow"/>
            </a:ln>
            <a:effectLst/>
          </p:spPr>
        </p:cxnSp>
        <p:cxnSp>
          <p:nvCxnSpPr>
            <p:cNvPr id="57" name="직선 화살표 연결선 56"/>
            <p:cNvCxnSpPr/>
            <p:nvPr/>
          </p:nvCxnSpPr>
          <p:spPr bwMode="auto">
            <a:xfrm>
              <a:off x="5156542" y="3343641"/>
              <a:ext cx="35529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8" name="직사각형 57"/>
            <p:cNvSpPr/>
            <p:nvPr/>
          </p:nvSpPr>
          <p:spPr>
            <a:xfrm>
              <a:off x="6366661" y="2564904"/>
              <a:ext cx="531751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>
                <a:defRPr/>
              </a:pPr>
              <a:r>
                <a:rPr lang="en-US" altLang="ko-KR" sz="700" dirty="0">
                  <a:solidFill>
                    <a:schemeClr val="tx1"/>
                  </a:solidFill>
                </a:rPr>
                <a:t>LDO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 bwMode="auto">
            <a:xfrm>
              <a:off x="3207415" y="3340058"/>
              <a:ext cx="0" cy="79208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3861974" y="4221088"/>
              <a:ext cx="757540" cy="273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RX/TX</a:t>
              </a:r>
              <a:endParaRPr lang="ko-KR" altLang="en-US" sz="800" b="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직선 화살표 연결선 60"/>
            <p:cNvCxnSpPr/>
            <p:nvPr/>
          </p:nvCxnSpPr>
          <p:spPr bwMode="auto">
            <a:xfrm>
              <a:off x="1192073" y="4556935"/>
              <a:ext cx="1231852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62" name="AutoShape 60"/>
          <p:cNvSpPr>
            <a:spLocks noChangeArrowheads="1"/>
          </p:cNvSpPr>
          <p:nvPr/>
        </p:nvSpPr>
        <p:spPr bwMode="auto">
          <a:xfrm>
            <a:off x="7217846" y="3269173"/>
            <a:ext cx="2278389" cy="576064"/>
          </a:xfrm>
          <a:prstGeom prst="roundRect">
            <a:avLst>
              <a:gd name="adj" fmla="val 1903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wrap="none" lIns="36000" anchor="ctr"/>
          <a:lstStyle>
            <a:lvl1pPr marL="85725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1pPr>
            <a:lvl2pPr marL="742950" indent="-28575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2pPr>
            <a:lvl3pPr marL="11430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3pPr>
            <a:lvl4pPr marL="16002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4pPr>
            <a:lvl5pPr marL="20574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5pPr>
            <a:lvl6pPr marL="25146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6pPr>
            <a:lvl7pPr marL="29718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7pPr>
            <a:lvl8pPr marL="34290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8pPr>
            <a:lvl9pPr marL="38862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HV ~ LV Isolation Parts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1050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(Transformer &amp; Isolation Optic)</a:t>
            </a:r>
          </a:p>
        </p:txBody>
      </p:sp>
      <p:sp>
        <p:nvSpPr>
          <p:cNvPr id="63" name="원호 62"/>
          <p:cNvSpPr/>
          <p:nvPr/>
        </p:nvSpPr>
        <p:spPr bwMode="auto">
          <a:xfrm rot="5400000">
            <a:off x="3066120" y="3494450"/>
            <a:ext cx="130737" cy="152846"/>
          </a:xfrm>
          <a:prstGeom prst="arc">
            <a:avLst>
              <a:gd name="adj1" fmla="val 10872166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64" name="Shape 63"/>
          <p:cNvCxnSpPr>
            <a:stCxn id="63" idx="2"/>
            <a:endCxn id="40" idx="0"/>
          </p:cNvCxnSpPr>
          <p:nvPr/>
        </p:nvCxnSpPr>
        <p:spPr bwMode="auto">
          <a:xfrm rot="10800000" flipH="1" flipV="1">
            <a:off x="3131489" y="3636242"/>
            <a:ext cx="5001168" cy="623750"/>
          </a:xfrm>
          <a:prstGeom prst="bentConnector4">
            <a:avLst>
              <a:gd name="adj1" fmla="val -4571"/>
              <a:gd name="adj2" fmla="val 4496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직선 화살표 연결선 64"/>
          <p:cNvCxnSpPr>
            <a:endCxn id="13" idx="2"/>
          </p:cNvCxnSpPr>
          <p:nvPr/>
        </p:nvCxnSpPr>
        <p:spPr bwMode="auto">
          <a:xfrm flipV="1">
            <a:off x="3138265" y="3319357"/>
            <a:ext cx="2" cy="18234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8" y="1255601"/>
            <a:ext cx="518284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80645" defTabSz="915035"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 </a:t>
            </a:r>
            <a:r>
              <a:rPr lang="en-US" altLang="zh-CN" sz="1600" b="1" dirty="0" smtClean="0"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Heat-Rod short Protection</a:t>
            </a:r>
            <a:endParaRPr lang="zh-CN" altLang="en-US" sz="1600" b="1" dirty="0" smtClean="0">
              <a:latin typeface="현대하모니 L" pitchFamily="18" charset="-127"/>
              <a:ea typeface="굴림" pitchFamily="50" charset="-127"/>
              <a:cs typeface="Tahoma" pitchFamily="34" charset="0"/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992560" y="1576306"/>
            <a:ext cx="8331968" cy="4799506"/>
          </a:xfrm>
          <a:prstGeom prst="roundRect">
            <a:avLst>
              <a:gd name="adj" fmla="val 1859"/>
            </a:avLst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latinLnBrk="0" hangingPunct="0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defRPr/>
            </a:pPr>
            <a:r>
              <a:rPr kumimoji="0" lang="ko-KR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Gulim" panose="020B0600000101010101" pitchFamily="50" charset="-127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945059" y="6098812"/>
            <a:ext cx="681393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Heat-rod shorted 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Prevent damage to 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IGBT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45058" y="5821813"/>
            <a:ext cx="729199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When the heat rod is shorted Due to a sudden rise in 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current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，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Prevent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damage to IGBT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3336" y="3561982"/>
            <a:ext cx="5682932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" name="TextBox 9"/>
          <p:cNvSpPr txBox="1"/>
          <p:nvPr/>
        </p:nvSpPr>
        <p:spPr>
          <a:xfrm>
            <a:off x="1432314" y="1556792"/>
            <a:ext cx="1494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latin typeface="+mn-ea"/>
              </a:rPr>
              <a:t>Concept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32314" y="3284984"/>
            <a:ext cx="2275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latin typeface="+mn-ea"/>
              </a:rPr>
              <a:t>Measurement result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2314" y="1833790"/>
            <a:ext cx="2581135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AutoShape 60"/>
          <p:cNvSpPr>
            <a:spLocks noChangeArrowheads="1"/>
          </p:cNvSpPr>
          <p:nvPr/>
        </p:nvSpPr>
        <p:spPr bwMode="auto">
          <a:xfrm>
            <a:off x="4153786" y="1844823"/>
            <a:ext cx="5197166" cy="906138"/>
          </a:xfrm>
          <a:prstGeom prst="roundRect">
            <a:avLst>
              <a:gd name="adj" fmla="val 1903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wrap="none" lIns="36000" anchor="ctr"/>
          <a:lstStyle>
            <a:lvl1pPr marL="85725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1pPr>
            <a:lvl2pPr marL="742950" indent="-28575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2pPr>
            <a:lvl3pPr marL="11430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3pPr>
            <a:lvl4pPr marL="16002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4pPr>
            <a:lvl5pPr marL="2057400" indent="-228600" defTabSz="844550" eaLnBrk="0" hangingPunct="0"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5pPr>
            <a:lvl6pPr marL="25146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6pPr>
            <a:lvl7pPr marL="29718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7pPr>
            <a:lvl8pPr marL="34290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8pPr>
            <a:lvl9pPr marL="3886200" indent="-228600" defTabSz="84455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Eras Bold ITC" pitchFamily="34" charset="0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altLang="ko-KR" sz="10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</a:rPr>
              <a:t>Protection </a:t>
            </a:r>
            <a:r>
              <a:rPr lang="en-US" altLang="ko-KR" sz="1000" dirty="0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</a:rPr>
              <a:t>Function</a:t>
            </a:r>
            <a:endParaRPr lang="en-US" altLang="ko-KR" sz="1000" dirty="0" smtClean="0"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  <a:sym typeface="Wingdings" pitchFamily="2" charset="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IGBT Cut-off (MCU protection signal  Supply to Gate Driver</a:t>
            </a:r>
            <a:r>
              <a:rPr lang="en-US" altLang="ko-KR" sz="1000" dirty="0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.)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 </a:t>
            </a:r>
            <a:r>
              <a:rPr lang="en-US" altLang="zh-CN" sz="1000" dirty="0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itchFamily="34" charset="0"/>
                <a:sym typeface="Wingdings" pitchFamily="2" charset="2"/>
              </a:rPr>
              <a:t>   </a:t>
            </a:r>
            <a:endParaRPr lang="en-US" altLang="ko-KR" sz="1000" dirty="0"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H/W 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8" y="1255601"/>
            <a:ext cx="518284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79234" defTabSz="899450"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anose="020B0604030504040204" pitchFamily="34" charset="0"/>
              </a:rPr>
              <a:t>- </a:t>
            </a:r>
            <a:r>
              <a:rPr lang="en-US" altLang="ko-KR" sz="1600" b="1" dirty="0" smtClean="0"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UVLO Protection</a:t>
            </a:r>
            <a:endParaRPr lang="en-US" altLang="ko-KR" sz="1600" b="1" dirty="0"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704528" y="1628801"/>
            <a:ext cx="8640960" cy="4680520"/>
          </a:xfrm>
          <a:prstGeom prst="roundRect">
            <a:avLst>
              <a:gd name="adj" fmla="val 1859"/>
            </a:avLst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latinLnBrk="0" hangingPunct="0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defRPr/>
            </a:pPr>
            <a:r>
              <a:rPr kumimoji="0" lang="ko-KR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Gulim" panose="020B0600000101010101" pitchFamily="50" charset="-127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649" y="2572513"/>
            <a:ext cx="4497561" cy="2556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60"/>
          <p:cNvSpPr>
            <a:spLocks noChangeArrowheads="1"/>
          </p:cNvSpPr>
          <p:nvPr/>
        </p:nvSpPr>
        <p:spPr bwMode="auto">
          <a:xfrm>
            <a:off x="1012838" y="1969327"/>
            <a:ext cx="5740362" cy="365125"/>
          </a:xfrm>
          <a:prstGeom prst="roundRect">
            <a:avLst>
              <a:gd name="adj" fmla="val 1903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miter lim="800000"/>
          </a:ln>
        </p:spPr>
        <p:txBody>
          <a:bodyPr wrap="none" lIns="86560" tIns="43280" rIns="86560" bIns="4328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45" defTabSz="915035">
              <a:defRPr/>
            </a:pPr>
            <a:r>
              <a:rPr lang="en-US" altLang="ko-KR" sz="1700" b="1" dirty="0">
                <a:solidFill>
                  <a:schemeClr val="tx1"/>
                </a:solidFill>
                <a:latin typeface="Tahoma" panose="020B0604030504040204" pitchFamily="34" charset="0"/>
                <a:ea typeface="HY헤드라인M" pitchFamily="18" charset="-127"/>
                <a:cs typeface="Tahoma" panose="020B0604030504040204" pitchFamily="34" charset="0"/>
              </a:rPr>
              <a:t>Under Voltage Lock Out </a:t>
            </a:r>
            <a:r>
              <a:rPr lang="en-US" altLang="ko-KR" sz="1700" b="1" dirty="0" smtClean="0">
                <a:solidFill>
                  <a:schemeClr val="tx1"/>
                </a:solidFill>
                <a:latin typeface="Tahoma" panose="020B0604030504040204" pitchFamily="34" charset="0"/>
                <a:ea typeface="HY헤드라인M" pitchFamily="18" charset="-127"/>
                <a:cs typeface="Tahoma" panose="020B0604030504040204" pitchFamily="34" charset="0"/>
              </a:rPr>
              <a:t>Protection</a:t>
            </a:r>
            <a:endParaRPr lang="en-US" altLang="ko-KR" sz="1700" b="1" dirty="0">
              <a:solidFill>
                <a:schemeClr val="tx1"/>
              </a:solidFill>
              <a:latin typeface="Tahoma" panose="020B0604030504040204" pitchFamily="34" charset="0"/>
              <a:ea typeface="HY헤드라인M" pitchFamily="18" charset="-127"/>
              <a:cs typeface="Tahoma" panose="020B060403050404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56238" y="4710489"/>
            <a:ext cx="36292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Unstable operation below threshold voltage.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Used to prevent unstable operation of IGBT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051186" y="2353780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The voltage above the threshold voltage must be maintained.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(IGBT operation voltage </a:t>
            </a:r>
            <a:r>
              <a:rPr lang="en-US" altLang="ko-KR" sz="1200" b="1" dirty="0">
                <a:solidFill>
                  <a:srgbClr val="0000FF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13V under </a:t>
            </a:r>
            <a:r>
              <a:rPr lang="en-US" altLang="ko-KR" sz="1200" b="1" dirty="0">
                <a:solidFill>
                  <a:srgbClr val="0000FF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  <a:sym typeface="Wingdings" pitchFamily="2" charset="2"/>
              </a:rPr>
              <a:t> cut-off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HY헤드라인M" pitchFamily="18" charset="-127"/>
                <a:cs typeface="Arial" panose="020B0604020202020204" pitchFamily="34" charset="0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ea typeface="HY헤드라인M" pitchFamily="18" charset="-127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/>
          <p:cNvCxnSpPr>
            <a:stCxn id="17" idx="1"/>
          </p:cNvCxnSpPr>
          <p:nvPr/>
        </p:nvCxnSpPr>
        <p:spPr bwMode="auto">
          <a:xfrm flipH="1">
            <a:off x="2957322" y="2584613"/>
            <a:ext cx="2093864" cy="3208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</p:spPr>
      </p:cxnSp>
      <p:grpSp>
        <p:nvGrpSpPr>
          <p:cNvPr id="19" name="그룹 201"/>
          <p:cNvGrpSpPr/>
          <p:nvPr/>
        </p:nvGrpSpPr>
        <p:grpSpPr>
          <a:xfrm>
            <a:off x="785862" y="5592133"/>
            <a:ext cx="8346927" cy="625665"/>
            <a:chOff x="189521" y="3281363"/>
            <a:chExt cx="8782050" cy="498542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3838" y="3281363"/>
              <a:ext cx="86963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9521" y="3560830"/>
              <a:ext cx="878205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2" name="직선 화살표 연결선 21"/>
          <p:cNvCxnSpPr/>
          <p:nvPr/>
        </p:nvCxnSpPr>
        <p:spPr bwMode="auto">
          <a:xfrm flipH="1">
            <a:off x="5514210" y="5129022"/>
            <a:ext cx="210548" cy="85420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7110"/>
              </p:ext>
            </p:extLst>
          </p:nvPr>
        </p:nvGraphicFramePr>
        <p:xfrm>
          <a:off x="491106" y="1334626"/>
          <a:ext cx="8926390" cy="4830678"/>
        </p:xfrm>
        <a:graphic>
          <a:graphicData uri="http://schemas.openxmlformats.org/drawingml/2006/table">
            <a:tbl>
              <a:tblPr/>
              <a:tblGrid>
                <a:gridCol w="717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742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보그워너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말레베어</a:t>
                      </a:r>
                      <a:endParaRPr lang="ko-KR" altLang="en-US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자화전자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(SG2)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Woory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양산품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 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4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PTC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Heater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700" b="1" i="0" u="none" strike="noStrike" dirty="0">
                        <a:solidFill>
                          <a:srgbClr val="0000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Heat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rod</a:t>
                      </a:r>
                    </a:p>
                    <a:p>
                      <a:pPr algn="ctr" fontAlgn="ctr"/>
                      <a:r>
                        <a:rPr lang="ko-KR" alt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구성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52775" b="38252"/>
          <a:stretch/>
        </p:blipFill>
        <p:spPr bwMode="auto">
          <a:xfrm>
            <a:off x="5237303" y="3878600"/>
            <a:ext cx="1567229" cy="17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7400720" y="4144523"/>
            <a:ext cx="938679" cy="173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/>
          <a:srcRect r="9945" b="28366"/>
          <a:stretch>
            <a:fillRect/>
          </a:stretch>
        </p:blipFill>
        <p:spPr bwMode="auto">
          <a:xfrm>
            <a:off x="5236066" y="4430164"/>
            <a:ext cx="1640048" cy="118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0" y="1846717"/>
            <a:ext cx="1293444" cy="157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2" b="98077" l="1026" r="100000">
                        <a14:foregroundMark x1="10769" y1="30385" x2="25641" y2="29615"/>
                        <a14:foregroundMark x1="37949" y1="29615" x2="46410" y2="29231"/>
                        <a14:foregroundMark x1="92821" y1="61346" x2="96410" y2="69808"/>
                      </a14:backgroundRemoval>
                    </a14:imgEffect>
                  </a14:imgLayer>
                </a14:imgProps>
              </a:ext>
            </a:extLst>
          </a:blip>
          <a:srcRect t="362"/>
          <a:stretch>
            <a:fillRect/>
          </a:stretch>
        </p:blipFill>
        <p:spPr bwMode="auto">
          <a:xfrm>
            <a:off x="7220811" y="1628800"/>
            <a:ext cx="1476605" cy="1961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 l="15458" r="22636" b="41123"/>
          <a:stretch>
            <a:fillRect/>
          </a:stretch>
        </p:blipFill>
        <p:spPr bwMode="auto">
          <a:xfrm rot="5400000">
            <a:off x="3354694" y="2046718"/>
            <a:ext cx="1613587" cy="115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6200000">
            <a:off x="3990465" y="3143279"/>
            <a:ext cx="249429" cy="168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19200" y="1681765"/>
            <a:ext cx="916502" cy="185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12" cstate="print"/>
          <a:srcRect l="67733" t="14464" r="11806" b="4044"/>
          <a:stretch>
            <a:fillRect/>
          </a:stretch>
        </p:blipFill>
        <p:spPr bwMode="auto">
          <a:xfrm rot="5400000">
            <a:off x="2023543" y="3133244"/>
            <a:ext cx="305128" cy="1620335"/>
          </a:xfrm>
          <a:prstGeom prst="rect">
            <a:avLst/>
          </a:prstGeom>
          <a:noFill/>
        </p:spPr>
      </p:pic>
      <p:grpSp>
        <p:nvGrpSpPr>
          <p:cNvPr id="34" name="그룹 33"/>
          <p:cNvGrpSpPr/>
          <p:nvPr/>
        </p:nvGrpSpPr>
        <p:grpSpPr>
          <a:xfrm>
            <a:off x="1368295" y="4390862"/>
            <a:ext cx="1574297" cy="1626344"/>
            <a:chOff x="828105" y="3603625"/>
            <a:chExt cx="1450472" cy="1428822"/>
          </a:xfrm>
        </p:grpSpPr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28362" y="3961408"/>
              <a:ext cx="1448114" cy="10710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28105" y="3603625"/>
              <a:ext cx="1450472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074548" y="4525414"/>
            <a:ext cx="1901828" cy="89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978823" y="3814191"/>
            <a:ext cx="1836000" cy="31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Heat Rod benchmarking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it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2382" y="836712"/>
            <a:ext cx="3668713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401657" y="1193900"/>
            <a:ext cx="2470150" cy="5492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19" tIns="45710" rIns="91419" bIns="4571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3000" b="1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차 </a:t>
            </a:r>
            <a:r>
              <a:rPr kumimoji="1" lang="ko-KR" altLang="en-US" sz="3000" b="1" dirty="0" err="1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례</a:t>
            </a:r>
            <a:endParaRPr kumimoji="1" lang="ko-KR" altLang="en-US" sz="3200" b="1" dirty="0">
              <a:solidFill>
                <a:srgbClr val="000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720" y="2143083"/>
            <a:ext cx="5688632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I. </a:t>
            </a:r>
            <a:r>
              <a:rPr lang="ko-KR" altLang="en-US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사양 검토</a:t>
            </a:r>
            <a:endParaRPr lang="en-US" altLang="ko-KR" sz="2800" b="1" dirty="0" smtClean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anose="020B060403050404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III. </a:t>
            </a:r>
            <a:r>
              <a:rPr lang="ko-KR" altLang="en-US" sz="28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제품 개발 검증 </a:t>
            </a:r>
            <a:r>
              <a:rPr lang="ko-KR" altLang="en-US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38104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7110"/>
              </p:ext>
            </p:extLst>
          </p:nvPr>
        </p:nvGraphicFramePr>
        <p:xfrm>
          <a:off x="531810" y="1340768"/>
          <a:ext cx="9029702" cy="5108039"/>
        </p:xfrm>
        <a:graphic>
          <a:graphicData uri="http://schemas.openxmlformats.org/drawingml/2006/table">
            <a:tbl>
              <a:tblPr/>
              <a:tblGrid>
                <a:gridCol w="717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937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55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구분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보그워너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말레베어</a:t>
                      </a:r>
                      <a:endParaRPr lang="ko-KR" altLang="en-US" sz="800" b="1" dirty="0" smtClean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자화전자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(SG2)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Woory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양산품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비 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Heat</a:t>
                      </a:r>
                      <a:r>
                        <a:rPr lang="en-US" altLang="ko-KR" sz="800" b="1" i="0" u="none" strike="noStrike" baseline="0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 rod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  <a:endParaRPr lang="ko-KR" altLang="en-US" sz="700" b="1" i="0" u="none" strike="noStrike" dirty="0">
                        <a:solidFill>
                          <a:srgbClr val="0000FF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AL</a:t>
                      </a:r>
                      <a:r>
                        <a:rPr lang="en-US" altLang="ko-KR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Tube</a:t>
                      </a:r>
                      <a:endParaRPr lang="ko-KR" altLang="en-US" sz="800" b="1" dirty="0" smtClean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6063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3003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3003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6063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절연체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세라믹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+ PI</a:t>
                      </a:r>
                      <a:r>
                        <a:rPr lang="en-US" altLang="ko-KR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ko-KR" altLang="en-US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필름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세라믹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PI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필름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실리콘 패드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+PI</a:t>
                      </a:r>
                      <a:r>
                        <a:rPr lang="en-US" altLang="ko-KR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lang="ko-KR" altLang="en-US" sz="800" b="1" baseline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필름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Stone</a:t>
                      </a:r>
                    </a:p>
                    <a:p>
                      <a:pPr algn="ctr" fontAlgn="ctr"/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holder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PPS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스톤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고정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접착제 적용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PBT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PPS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PTC Stone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BaTio3 + Sub material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smtClean="0">
                          <a:latin typeface="현대하모니 L" pitchFamily="18" charset="-127"/>
                          <a:ea typeface="현대하모니 L" pitchFamily="18" charset="-127"/>
                        </a:rPr>
                        <a:t>: BaTio3 + Sub material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smtClean="0">
                          <a:latin typeface="현대하모니 L" pitchFamily="18" charset="-127"/>
                          <a:ea typeface="현대하모니 L" pitchFamily="18" charset="-127"/>
                        </a:rPr>
                        <a:t>: BaTio3 + Sub material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BaTio3 + Sub material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터미널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1050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AL 1050 + C2680 </a:t>
                      </a:r>
                      <a:r>
                        <a:rPr lang="ko-KR" altLang="en-US" sz="800" b="1" dirty="0" err="1" smtClean="0">
                          <a:latin typeface="현대하모니 L" pitchFamily="18" charset="-127"/>
                          <a:ea typeface="현대하모니 L" pitchFamily="18" charset="-127"/>
                        </a:rPr>
                        <a:t>코킹</a:t>
                      </a:r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 접합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C2680(TP)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재질 </a:t>
                      </a:r>
                      <a:r>
                        <a:rPr lang="en-US" altLang="ko-KR" sz="800" b="1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: C2680(TP)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특징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터미널 알루미늄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성능 향상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접합 공정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작업성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저하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솔더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2.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절연체 세라믹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+ PI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필름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절연특성 향상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히트로드 제작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(Pressing)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시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크랙에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취약함</a:t>
                      </a:r>
                      <a:endParaRPr lang="ko-KR" altLang="en-US" sz="800" b="1" dirty="0" smtClean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터미널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발열부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알루미늄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성능 향상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2.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절연체 세라믹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히트로드 제작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(Pressing)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시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크랙에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취약함</a:t>
                      </a:r>
                      <a:endParaRPr lang="ko-KR" altLang="en-US" sz="800" b="1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72000" marR="72000" marT="72000" marB="72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절연체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PI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필름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PI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필름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크랙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및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찍김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관리 필요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히트로드 제작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(Pressing)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시 </a:t>
                      </a:r>
                      <a:r>
                        <a:rPr lang="ko-KR" altLang="en-US" sz="8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잔류응력 저하</a:t>
                      </a:r>
                    </a:p>
                  </a:txBody>
                  <a:tcPr marL="72000" marR="72000" marT="72000" marB="72000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1.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절연체 실리콘 패드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+ PI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필름 적용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  <a:p>
                      <a:pPr algn="l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 </a:t>
                      </a:r>
                      <a:r>
                        <a:rPr kumimoji="1" lang="ko-KR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→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절연특성 및 히트로드 제작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(Pressing)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시 </a:t>
                      </a:r>
                      <a:r>
                        <a:rPr lang="ko-KR" altLang="en-US" sz="800" b="0" dirty="0" smtClean="0">
                          <a:latin typeface="현대하모니 L" pitchFamily="18" charset="-127"/>
                          <a:ea typeface="현대하모니 L" pitchFamily="18" charset="-127"/>
                        </a:rPr>
                        <a:t>잔류응력 향상</a:t>
                      </a:r>
                    </a:p>
                  </a:txBody>
                  <a:tcPr marL="72000" marR="72000" marT="72000" marB="72000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baseline="0" dirty="0" smtClean="0">
                          <a:solidFill>
                            <a:srgbClr val="0000FF"/>
                          </a:solidFill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4012363" y="1103517"/>
            <a:ext cx="249429" cy="168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3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4" cstate="print"/>
          <a:srcRect l="67733" t="14464" r="11806" b="4044"/>
          <a:stretch>
            <a:fillRect/>
          </a:stretch>
        </p:blipFill>
        <p:spPr bwMode="auto">
          <a:xfrm rot="5400000">
            <a:off x="2025395" y="1138468"/>
            <a:ext cx="305128" cy="1620335"/>
          </a:xfrm>
          <a:prstGeom prst="rect">
            <a:avLst/>
          </a:prstGeom>
          <a:noFill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2631" y="1818500"/>
            <a:ext cx="1836000" cy="31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6" cstate="print"/>
          <a:srcRect l="48478" t="13664" r="27775" b="9158"/>
          <a:stretch>
            <a:fillRect/>
          </a:stretch>
        </p:blipFill>
        <p:spPr bwMode="auto">
          <a:xfrm rot="16200000">
            <a:off x="3928462" y="2598366"/>
            <a:ext cx="390459" cy="16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7" cstate="print"/>
          <a:srcRect l="34169" r="46931" b="5543"/>
          <a:stretch>
            <a:fillRect/>
          </a:stretch>
        </p:blipFill>
        <p:spPr bwMode="auto">
          <a:xfrm rot="16200000">
            <a:off x="4035114" y="4372710"/>
            <a:ext cx="262177" cy="174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9"/>
          <p:cNvPicPr>
            <a:picLocks noChangeAspect="1" noChangeArrowheads="1"/>
          </p:cNvPicPr>
          <p:nvPr/>
        </p:nvPicPr>
        <p:blipFill>
          <a:blip r:embed="rId6" cstate="print"/>
          <a:srcRect l="68891" t="13664" r="9439" b="9158"/>
          <a:stretch>
            <a:fillRect/>
          </a:stretch>
        </p:blipFill>
        <p:spPr bwMode="auto">
          <a:xfrm rot="16200000">
            <a:off x="3945536" y="1999431"/>
            <a:ext cx="356312" cy="16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3604" y="4501847"/>
            <a:ext cx="432000" cy="22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8856" y="3925783"/>
            <a:ext cx="1705240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10" cstate="print"/>
          <a:srcRect l="32436" t="47628" r="28862" b="34108"/>
          <a:stretch>
            <a:fillRect/>
          </a:stretch>
        </p:blipFill>
        <p:spPr bwMode="auto">
          <a:xfrm>
            <a:off x="5828441" y="4444309"/>
            <a:ext cx="434768" cy="27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16200000">
            <a:off x="5899627" y="2678760"/>
            <a:ext cx="217450" cy="142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"/>
          <p:cNvPicPr>
            <a:picLocks noChangeAspect="1" noChangeArrowheads="1"/>
          </p:cNvPicPr>
          <p:nvPr/>
        </p:nvPicPr>
        <p:blipFill>
          <a:blip r:embed="rId12" cstate="print"/>
          <a:srcRect r="4972" b="6408"/>
          <a:stretch>
            <a:fillRect/>
          </a:stretch>
        </p:blipFill>
        <p:spPr bwMode="auto">
          <a:xfrm>
            <a:off x="5181147" y="2661181"/>
            <a:ext cx="1638300" cy="29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13" cstate="print"/>
          <a:srcRect t="52068" b="37583"/>
          <a:stretch>
            <a:fillRect/>
          </a:stretch>
        </p:blipFill>
        <p:spPr bwMode="auto">
          <a:xfrm>
            <a:off x="5142070" y="1832218"/>
            <a:ext cx="172568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161684" y="5117524"/>
            <a:ext cx="1713778" cy="23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58129" y="3314026"/>
            <a:ext cx="1722333" cy="197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11830" y="5222594"/>
            <a:ext cx="1873407" cy="12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03232" y="3962420"/>
            <a:ext cx="1867853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224638" y="2734017"/>
            <a:ext cx="1554402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1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704385" y="4457408"/>
            <a:ext cx="558889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2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4" cstate="print"/>
          <a:srcRect l="47068" t="73757" r="44792" b="13355"/>
          <a:stretch>
            <a:fillRect/>
          </a:stretch>
        </p:blipFill>
        <p:spPr bwMode="auto">
          <a:xfrm rot="5400000" flipH="1">
            <a:off x="2042250" y="4249477"/>
            <a:ext cx="249237" cy="687551"/>
          </a:xfrm>
          <a:prstGeom prst="rect">
            <a:avLst/>
          </a:prstGeom>
          <a:noFill/>
        </p:spPr>
      </p:pic>
      <p:pic>
        <p:nvPicPr>
          <p:cNvPr id="56" name="Picture 2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20" cstate="print"/>
          <a:srcRect l="33954" t="16659" r="53987" b="5717"/>
          <a:stretch>
            <a:fillRect/>
          </a:stretch>
        </p:blipFill>
        <p:spPr bwMode="auto">
          <a:xfrm rot="5400000">
            <a:off x="2097410" y="3139995"/>
            <a:ext cx="209725" cy="1800000"/>
          </a:xfrm>
          <a:prstGeom prst="rect">
            <a:avLst/>
          </a:prstGeom>
          <a:noFill/>
        </p:spPr>
      </p:pic>
      <p:pic>
        <p:nvPicPr>
          <p:cNvPr id="57" name="Picture 2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21" cstate="print"/>
          <a:srcRect l="56565" t="19379" r="35597" b="10528"/>
          <a:stretch>
            <a:fillRect/>
          </a:stretch>
        </p:blipFill>
        <p:spPr bwMode="auto">
          <a:xfrm rot="5400000">
            <a:off x="2145029" y="4316095"/>
            <a:ext cx="150968" cy="1800000"/>
          </a:xfrm>
          <a:prstGeom prst="rect">
            <a:avLst/>
          </a:prstGeom>
          <a:noFill/>
        </p:spPr>
      </p:pic>
      <p:pic>
        <p:nvPicPr>
          <p:cNvPr id="58" name="Picture 2" descr="C:\Users\woory\Desktop\모델3 벤치마킹자료\사진\Resized_20190103_082818_8952.jpg"/>
          <p:cNvPicPr>
            <a:picLocks noChangeAspect="1" noChangeArrowheads="1"/>
          </p:cNvPicPr>
          <p:nvPr/>
        </p:nvPicPr>
        <p:blipFill>
          <a:blip r:embed="rId20" cstate="print"/>
          <a:srcRect l="16619" t="16659" r="75090" b="5717"/>
          <a:stretch>
            <a:fillRect/>
          </a:stretch>
        </p:blipFill>
        <p:spPr bwMode="auto">
          <a:xfrm rot="5400000">
            <a:off x="2143636" y="2521642"/>
            <a:ext cx="144186" cy="1800000"/>
          </a:xfrm>
          <a:prstGeom prst="rect">
            <a:avLst/>
          </a:prstGeom>
          <a:noFill/>
        </p:spPr>
      </p:pic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349549" y="2734007"/>
            <a:ext cx="1544464" cy="19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  <a:cs typeface="Tahoma" pitchFamily="34" charset="0"/>
              </a:rPr>
              <a:t>Heat Rod benchmarking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현대하모니 L" pitchFamily="18" charset="-127"/>
              <a:ea typeface="현대하모니 L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608" y="2420888"/>
            <a:ext cx="691276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III. </a:t>
            </a:r>
            <a:r>
              <a:rPr lang="ko-KR" altLang="en-US" sz="28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제품 개발 검증 계획</a:t>
            </a:r>
            <a:endParaRPr lang="ko-KR" altLang="en-US" sz="20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0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III. </a:t>
            </a:r>
            <a:r>
              <a:rPr lang="ko-KR" altLang="en-US" sz="24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제품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개발 검증 </a:t>
            </a:r>
            <a:r>
              <a:rPr lang="ko-KR" altLang="en-US" sz="24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계획</a:t>
            </a:r>
            <a:endParaRPr lang="ko-KR" altLang="en-US" sz="18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FB2A6A37-1370-420E-9B1D-2C6EF50A5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118319"/>
              </p:ext>
            </p:extLst>
          </p:nvPr>
        </p:nvGraphicFramePr>
        <p:xfrm>
          <a:off x="324967" y="929017"/>
          <a:ext cx="9137753" cy="5130486"/>
        </p:xfrm>
        <a:graphic>
          <a:graphicData uri="http://schemas.openxmlformats.org/drawingml/2006/table">
            <a:tbl>
              <a:tblPr/>
              <a:tblGrid>
                <a:gridCol w="785753">
                  <a:extLst>
                    <a:ext uri="{9D8B030D-6E8A-4147-A177-3AD203B41FA5}">
                      <a16:colId xmlns:a16="http://schemas.microsoft.com/office/drawing/2014/main" val="171068543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994401317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2613474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2378966046"/>
                    </a:ext>
                  </a:extLst>
                </a:gridCol>
              </a:tblGrid>
              <a:tr h="50400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 분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1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안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NEa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MVa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MEa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Carry Over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적용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2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안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Tc 160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 적용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381140"/>
                  </a:ext>
                </a:extLst>
              </a:tr>
              <a:tr h="5760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주요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검토 항목</a:t>
                      </a:r>
                      <a:endParaRPr kumimoji="1" lang="ko-KR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표면온도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(Tube &amp; Fin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＞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150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Core Temp cutoff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온도 최적화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Stone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신규 개발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98549"/>
                  </a:ext>
                </a:extLst>
              </a:tr>
              <a:tr h="19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검증방법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1. 1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차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간이평가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b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1)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온도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 0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/20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2)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풍량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0 / 100 kg/h</a:t>
                      </a: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3)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표면 온도 확인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(Tube &amp; Fin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＞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150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2. 2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차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차 이상 없을 시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1) </a:t>
                      </a: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ES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97110-03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평가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- 7.3.3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무풍 및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저풍량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작동시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온도 측정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- 7.3.5 HVAC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열 변형 시험</a:t>
                      </a:r>
                      <a:endParaRPr kumimoji="1" lang="ko-KR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939916"/>
                  </a:ext>
                </a:extLst>
              </a:tr>
              <a:tr h="576000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소요 일정</a:t>
                      </a:r>
                      <a:endParaRPr kumimoji="1" lang="ko-KR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S/W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최적화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(~11/30)</a:t>
                      </a: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Stone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제작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(~11/30)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제품 제작 및 평가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(~12/8)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673122"/>
                  </a:ext>
                </a:extLst>
              </a:tr>
              <a:tr h="72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장점</a:t>
                      </a:r>
                      <a:endParaRPr kumimoji="1" lang="ko-KR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 일정 단축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 변동 無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(WIRE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류 제외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Core Temp Sensor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삭제 가능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소요 일정 외 추가 일정 必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861230"/>
                  </a:ext>
                </a:extLst>
              </a:tr>
              <a:tr h="72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단점</a:t>
                      </a:r>
                      <a:endParaRPr kumimoji="1" lang="ko-KR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3231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시작차 전 적용 불분명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성능 만족 여부 불확실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사양 이원화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NEa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 차량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단가 상승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sym typeface="Wingdings" panose="05000000000000000000" pitchFamily="2" charset="2"/>
                      </a:endParaRPr>
                    </a:p>
                    <a:p>
                      <a:pPr marL="3600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3. Package 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변경 가능성 有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3200" marB="432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671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7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III. </a:t>
            </a:r>
            <a:r>
              <a:rPr lang="ko-KR" altLang="en-US" sz="24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제품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개발 검증 </a:t>
            </a:r>
            <a:r>
              <a:rPr lang="ko-KR" altLang="en-US" sz="2400" b="1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계획</a:t>
            </a:r>
            <a:endParaRPr lang="ko-KR" altLang="en-US" sz="18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err="1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ES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평가 계획서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(Tc 160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도 적용 유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/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무에 따라 일정 수립 예정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)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379057"/>
              </p:ext>
            </p:extLst>
          </p:nvPr>
        </p:nvGraphicFramePr>
        <p:xfrm>
          <a:off x="488504" y="1264115"/>
          <a:ext cx="8020050" cy="4973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Acrobat Document" r:id="rId4" imgW="8019715" imgH="5667356" progId="Acrobat.Document.DC">
                  <p:embed/>
                </p:oleObj>
              </mc:Choice>
              <mc:Fallback>
                <p:oleObj name="Acrobat Document" r:id="rId4" imgW="8019715" imgH="56673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504" y="1264115"/>
                        <a:ext cx="8020050" cy="4973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4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99035"/>
              </p:ext>
            </p:extLst>
          </p:nvPr>
        </p:nvGraphicFramePr>
        <p:xfrm>
          <a:off x="203201" y="748931"/>
          <a:ext cx="9516533" cy="4883845"/>
        </p:xfrm>
        <a:graphic>
          <a:graphicData uri="http://schemas.openxmlformats.org/drawingml/2006/table">
            <a:tbl>
              <a:tblPr/>
              <a:tblGrid>
                <a:gridCol w="1572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623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461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72857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구  분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5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HKMC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개발일정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-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　</a:t>
                      </a:r>
                    </a:p>
                  </a:txBody>
                  <a:tcPr marL="8554" marR="8554" marT="8200" marB="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WRA(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가칭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개발일정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협력사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 개발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WRK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금형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 제작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설비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&amp; JIG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개발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표준류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설비 검수 및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P1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대응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982077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설비 이관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6555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DV / PV TEST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설비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SET-UP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+mn-cs"/>
                        </a:rPr>
                        <a:t>WRA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824455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P2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이벤트 공급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25501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공정 감사</a:t>
                      </a:r>
                    </a:p>
                  </a:txBody>
                  <a:tcPr marL="15627" marR="15627" marT="16930" marB="1693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52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itchFamily="18" charset="-127"/>
                          <a:ea typeface="현대하모니 L" pitchFamily="18" charset="-127"/>
                        </a:rPr>
                        <a:t>ISIR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C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  <a:cs typeface="+mn-cs"/>
                      </a:endParaRPr>
                    </a:p>
                  </a:txBody>
                  <a:tcPr marL="8554" marR="8554" marT="8200" marB="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" name="그룹 64"/>
          <p:cNvGrpSpPr/>
          <p:nvPr/>
        </p:nvGrpSpPr>
        <p:grpSpPr>
          <a:xfrm>
            <a:off x="1859490" y="850530"/>
            <a:ext cx="7422533" cy="538163"/>
            <a:chOff x="1859490" y="872064"/>
            <a:chExt cx="7233160" cy="538163"/>
          </a:xfrm>
        </p:grpSpPr>
        <p:grpSp>
          <p:nvGrpSpPr>
            <p:cNvPr id="6" name="그룹 58"/>
            <p:cNvGrpSpPr>
              <a:grpSpLocks/>
            </p:cNvGrpSpPr>
            <p:nvPr/>
          </p:nvGrpSpPr>
          <p:grpSpPr bwMode="auto">
            <a:xfrm>
              <a:off x="1859490" y="873914"/>
              <a:ext cx="2035177" cy="501923"/>
              <a:chOff x="1926921" y="802677"/>
              <a:chExt cx="1804068" cy="503238"/>
            </a:xfrm>
          </p:grpSpPr>
          <p:sp>
            <p:nvSpPr>
              <p:cNvPr id="16" name="Freeform 57"/>
              <p:cNvSpPr>
                <a:spLocks/>
              </p:cNvSpPr>
              <p:nvPr/>
            </p:nvSpPr>
            <p:spPr bwMode="auto">
              <a:xfrm>
                <a:off x="1926921" y="802677"/>
                <a:ext cx="1804068" cy="503238"/>
              </a:xfrm>
              <a:custGeom>
                <a:avLst/>
                <a:gdLst>
                  <a:gd name="T0" fmla="*/ 0 w 2111"/>
                  <a:gd name="T1" fmla="*/ 0 h 272"/>
                  <a:gd name="T2" fmla="*/ 2147483647 w 2111"/>
                  <a:gd name="T3" fmla="*/ 2147483647 h 272"/>
                  <a:gd name="T4" fmla="*/ 0 w 2111"/>
                  <a:gd name="T5" fmla="*/ 2147483647 h 272"/>
                  <a:gd name="T6" fmla="*/ 2147483647 w 2111"/>
                  <a:gd name="T7" fmla="*/ 2147483647 h 272"/>
                  <a:gd name="T8" fmla="*/ 2147483647 w 2111"/>
                  <a:gd name="T9" fmla="*/ 2147483647 h 272"/>
                  <a:gd name="T10" fmla="*/ 2147483647 w 2111"/>
                  <a:gd name="T11" fmla="*/ 0 h 272"/>
                  <a:gd name="T12" fmla="*/ 0 w 2111"/>
                  <a:gd name="T13" fmla="*/ 0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1"/>
                  <a:gd name="T22" fmla="*/ 0 h 272"/>
                  <a:gd name="T23" fmla="*/ 2111 w 2111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1" h="272">
                    <a:moveTo>
                      <a:pt x="0" y="0"/>
                    </a:moveTo>
                    <a:lnTo>
                      <a:pt x="135" y="136"/>
                    </a:lnTo>
                    <a:lnTo>
                      <a:pt x="0" y="272"/>
                    </a:lnTo>
                    <a:lnTo>
                      <a:pt x="2012" y="272"/>
                    </a:lnTo>
                    <a:lnTo>
                      <a:pt x="2111" y="139"/>
                    </a:lnTo>
                    <a:lnTo>
                      <a:pt x="20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>
                  <a:alpha val="10196"/>
                </a:srgbClr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 Box 58"/>
              <p:cNvSpPr txBox="1">
                <a:spLocks noChangeArrowheads="1"/>
              </p:cNvSpPr>
              <p:nvPr/>
            </p:nvSpPr>
            <p:spPr bwMode="auto">
              <a:xfrm>
                <a:off x="2027341" y="896340"/>
                <a:ext cx="156514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solidFill>
                      <a:srgbClr val="403152"/>
                    </a:solidFill>
                    <a:latin typeface="HY헤드라인M" pitchFamily="18" charset="-127"/>
                    <a:ea typeface="HY헤드라인M" pitchFamily="18" charset="-127"/>
                  </a:rPr>
                  <a:t>공정준비 및 확인</a:t>
                </a:r>
              </a:p>
            </p:txBody>
          </p:sp>
        </p:grpSp>
        <p:grpSp>
          <p:nvGrpSpPr>
            <p:cNvPr id="7" name="그룹 61"/>
            <p:cNvGrpSpPr>
              <a:grpSpLocks/>
            </p:cNvGrpSpPr>
            <p:nvPr/>
          </p:nvGrpSpPr>
          <p:grpSpPr bwMode="auto">
            <a:xfrm>
              <a:off x="4041687" y="872541"/>
              <a:ext cx="2265980" cy="521853"/>
              <a:chOff x="3708048" y="801300"/>
              <a:chExt cx="1931866" cy="523220"/>
            </a:xfrm>
          </p:grpSpPr>
          <p:sp>
            <p:nvSpPr>
              <p:cNvPr id="14" name="Freeform 59"/>
              <p:cNvSpPr>
                <a:spLocks/>
              </p:cNvSpPr>
              <p:nvPr/>
            </p:nvSpPr>
            <p:spPr bwMode="auto">
              <a:xfrm>
                <a:off x="3708048" y="802677"/>
                <a:ext cx="1931866" cy="503238"/>
              </a:xfrm>
              <a:custGeom>
                <a:avLst/>
                <a:gdLst>
                  <a:gd name="T0" fmla="*/ 0 w 1076"/>
                  <a:gd name="T1" fmla="*/ 0 h 272"/>
                  <a:gd name="T2" fmla="*/ 2147483647 w 1076"/>
                  <a:gd name="T3" fmla="*/ 2147483647 h 272"/>
                  <a:gd name="T4" fmla="*/ 0 w 1076"/>
                  <a:gd name="T5" fmla="*/ 2147483647 h 272"/>
                  <a:gd name="T6" fmla="*/ 2147483647 w 1076"/>
                  <a:gd name="T7" fmla="*/ 2147483647 h 272"/>
                  <a:gd name="T8" fmla="*/ 2147483647 w 1076"/>
                  <a:gd name="T9" fmla="*/ 2147483647 h 272"/>
                  <a:gd name="T10" fmla="*/ 2147483647 w 1076"/>
                  <a:gd name="T11" fmla="*/ 0 h 272"/>
                  <a:gd name="T12" fmla="*/ 0 w 1076"/>
                  <a:gd name="T13" fmla="*/ 0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76"/>
                  <a:gd name="T22" fmla="*/ 0 h 272"/>
                  <a:gd name="T23" fmla="*/ 1076 w 1076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76" h="272">
                    <a:moveTo>
                      <a:pt x="0" y="0"/>
                    </a:moveTo>
                    <a:lnTo>
                      <a:pt x="56" y="140"/>
                    </a:lnTo>
                    <a:lnTo>
                      <a:pt x="0" y="272"/>
                    </a:lnTo>
                    <a:lnTo>
                      <a:pt x="1007" y="272"/>
                    </a:lnTo>
                    <a:lnTo>
                      <a:pt x="1076" y="140"/>
                    </a:lnTo>
                    <a:lnTo>
                      <a:pt x="10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>
                  <a:alpha val="30196"/>
                </a:srgbClr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 Box 60"/>
              <p:cNvSpPr txBox="1">
                <a:spLocks noChangeArrowheads="1"/>
              </p:cNvSpPr>
              <p:nvPr/>
            </p:nvSpPr>
            <p:spPr bwMode="auto">
              <a:xfrm>
                <a:off x="3798991" y="801300"/>
                <a:ext cx="1676345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solidFill>
                      <a:srgbClr val="0000FF"/>
                    </a:solidFill>
                    <a:latin typeface="HY헤드라인M" pitchFamily="18" charset="-127"/>
                    <a:ea typeface="HY헤드라인M" pitchFamily="18" charset="-127"/>
                  </a:rPr>
                  <a:t>부품지원 </a:t>
                </a:r>
                <a:endParaRPr lang="en-US" altLang="ko-KR" sz="1400" dirty="0">
                  <a:solidFill>
                    <a:srgbClr val="0000FF"/>
                  </a:solidFill>
                  <a:latin typeface="HY헤드라인M" pitchFamily="18" charset="-127"/>
                  <a:ea typeface="HY헤드라인M" pitchFamily="18" charset="-127"/>
                </a:endParaRPr>
              </a:p>
              <a:p>
                <a:r>
                  <a:rPr lang="ko-KR" altLang="en-US" sz="1400" dirty="0">
                    <a:solidFill>
                      <a:srgbClr val="0000FF"/>
                    </a:solidFill>
                    <a:latin typeface="HY헤드라인M" pitchFamily="18" charset="-127"/>
                    <a:ea typeface="HY헤드라인M" pitchFamily="18" charset="-127"/>
                  </a:rPr>
                  <a:t>및 품질확보</a:t>
                </a:r>
              </a:p>
            </p:txBody>
          </p:sp>
        </p:grpSp>
        <p:grpSp>
          <p:nvGrpSpPr>
            <p:cNvPr id="8" name="그룹 64"/>
            <p:cNvGrpSpPr>
              <a:grpSpLocks/>
            </p:cNvGrpSpPr>
            <p:nvPr/>
          </p:nvGrpSpPr>
          <p:grpSpPr bwMode="auto">
            <a:xfrm>
              <a:off x="7694879" y="872064"/>
              <a:ext cx="1397771" cy="521853"/>
              <a:chOff x="7107553" y="800822"/>
              <a:chExt cx="1111275" cy="523220"/>
            </a:xfrm>
          </p:grpSpPr>
          <p:sp>
            <p:nvSpPr>
              <p:cNvPr id="12" name="Freeform 61"/>
              <p:cNvSpPr>
                <a:spLocks/>
              </p:cNvSpPr>
              <p:nvPr/>
            </p:nvSpPr>
            <p:spPr bwMode="auto">
              <a:xfrm>
                <a:off x="7107553" y="807440"/>
                <a:ext cx="1111275" cy="504825"/>
              </a:xfrm>
              <a:custGeom>
                <a:avLst/>
                <a:gdLst>
                  <a:gd name="T0" fmla="*/ 0 w 1271"/>
                  <a:gd name="T1" fmla="*/ 2147483647 h 274"/>
                  <a:gd name="T2" fmla="*/ 2147483647 w 1271"/>
                  <a:gd name="T3" fmla="*/ 2147483647 h 274"/>
                  <a:gd name="T4" fmla="*/ 0 w 1271"/>
                  <a:gd name="T5" fmla="*/ 2147483647 h 274"/>
                  <a:gd name="T6" fmla="*/ 2147483647 w 1271"/>
                  <a:gd name="T7" fmla="*/ 2147483647 h 274"/>
                  <a:gd name="T8" fmla="*/ 2147483647 w 1271"/>
                  <a:gd name="T9" fmla="*/ 2147483647 h 274"/>
                  <a:gd name="T10" fmla="*/ 2147483647 w 1271"/>
                  <a:gd name="T11" fmla="*/ 0 h 274"/>
                  <a:gd name="T12" fmla="*/ 0 w 1271"/>
                  <a:gd name="T13" fmla="*/ 2147483647 h 2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71"/>
                  <a:gd name="T22" fmla="*/ 0 h 274"/>
                  <a:gd name="T23" fmla="*/ 1271 w 1271"/>
                  <a:gd name="T24" fmla="*/ 274 h 27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71" h="274">
                    <a:moveTo>
                      <a:pt x="0" y="2"/>
                    </a:moveTo>
                    <a:lnTo>
                      <a:pt x="109" y="141"/>
                    </a:lnTo>
                    <a:lnTo>
                      <a:pt x="0" y="274"/>
                    </a:lnTo>
                    <a:lnTo>
                      <a:pt x="1141" y="273"/>
                    </a:lnTo>
                    <a:lnTo>
                      <a:pt x="1271" y="142"/>
                    </a:lnTo>
                    <a:lnTo>
                      <a:pt x="1141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 Box 62"/>
              <p:cNvSpPr txBox="1">
                <a:spLocks noChangeArrowheads="1"/>
              </p:cNvSpPr>
              <p:nvPr/>
            </p:nvSpPr>
            <p:spPr bwMode="auto">
              <a:xfrm>
                <a:off x="7184730" y="800822"/>
                <a:ext cx="809727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ko-KR" altLang="en-US" sz="1400" dirty="0">
                    <a:solidFill>
                      <a:srgbClr val="FFFFFF"/>
                    </a:solidFill>
                    <a:latin typeface="HY헤드라인M" pitchFamily="18" charset="-127"/>
                    <a:ea typeface="HY헤드라인M" pitchFamily="18" charset="-127"/>
                  </a:rPr>
                  <a:t>공정품질 </a:t>
                </a:r>
              </a:p>
              <a:p>
                <a:r>
                  <a:rPr lang="ko-KR" altLang="en-US" sz="1400" dirty="0">
                    <a:solidFill>
                      <a:srgbClr val="FFFFFF"/>
                    </a:solidFill>
                    <a:latin typeface="HY헤드라인M" pitchFamily="18" charset="-127"/>
                    <a:ea typeface="HY헤드라인M" pitchFamily="18" charset="-127"/>
                  </a:rPr>
                  <a:t>감소활동</a:t>
                </a:r>
              </a:p>
            </p:txBody>
          </p:sp>
        </p:grpSp>
        <p:grpSp>
          <p:nvGrpSpPr>
            <p:cNvPr id="9" name="그룹 67"/>
            <p:cNvGrpSpPr>
              <a:grpSpLocks/>
            </p:cNvGrpSpPr>
            <p:nvPr/>
          </p:nvGrpSpPr>
          <p:grpSpPr bwMode="auto">
            <a:xfrm>
              <a:off x="6334316" y="877398"/>
              <a:ext cx="1614155" cy="532829"/>
              <a:chOff x="5942568" y="806170"/>
              <a:chExt cx="1277859" cy="534225"/>
            </a:xfrm>
          </p:grpSpPr>
          <p:sp>
            <p:nvSpPr>
              <p:cNvPr id="10" name="Freeform 61"/>
              <p:cNvSpPr>
                <a:spLocks/>
              </p:cNvSpPr>
              <p:nvPr/>
            </p:nvSpPr>
            <p:spPr bwMode="auto">
              <a:xfrm>
                <a:off x="5942568" y="806170"/>
                <a:ext cx="1111277" cy="504825"/>
              </a:xfrm>
              <a:custGeom>
                <a:avLst/>
                <a:gdLst>
                  <a:gd name="T0" fmla="*/ 0 w 1271"/>
                  <a:gd name="T1" fmla="*/ 2147483647 h 274"/>
                  <a:gd name="T2" fmla="*/ 2147483647 w 1271"/>
                  <a:gd name="T3" fmla="*/ 2147483647 h 274"/>
                  <a:gd name="T4" fmla="*/ 0 w 1271"/>
                  <a:gd name="T5" fmla="*/ 2147483647 h 274"/>
                  <a:gd name="T6" fmla="*/ 2147483647 w 1271"/>
                  <a:gd name="T7" fmla="*/ 2147483647 h 274"/>
                  <a:gd name="T8" fmla="*/ 2147483647 w 1271"/>
                  <a:gd name="T9" fmla="*/ 2147483647 h 274"/>
                  <a:gd name="T10" fmla="*/ 2147483647 w 1271"/>
                  <a:gd name="T11" fmla="*/ 0 h 274"/>
                  <a:gd name="T12" fmla="*/ 0 w 1271"/>
                  <a:gd name="T13" fmla="*/ 2147483647 h 2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71"/>
                  <a:gd name="T22" fmla="*/ 0 h 274"/>
                  <a:gd name="T23" fmla="*/ 1271 w 1271"/>
                  <a:gd name="T24" fmla="*/ 274 h 27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71" h="274">
                    <a:moveTo>
                      <a:pt x="0" y="2"/>
                    </a:moveTo>
                    <a:lnTo>
                      <a:pt x="109" y="141"/>
                    </a:lnTo>
                    <a:lnTo>
                      <a:pt x="0" y="274"/>
                    </a:lnTo>
                    <a:lnTo>
                      <a:pt x="1141" y="273"/>
                    </a:lnTo>
                    <a:lnTo>
                      <a:pt x="1271" y="142"/>
                    </a:lnTo>
                    <a:lnTo>
                      <a:pt x="1141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66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 Box 83"/>
              <p:cNvSpPr txBox="1">
                <a:spLocks noChangeArrowheads="1"/>
              </p:cNvSpPr>
              <p:nvPr/>
            </p:nvSpPr>
            <p:spPr bwMode="auto">
              <a:xfrm>
                <a:off x="6015438" y="817175"/>
                <a:ext cx="120498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ko-KR" altLang="en-US" sz="1400" dirty="0">
                    <a:solidFill>
                      <a:srgbClr val="FFFFFF"/>
                    </a:solidFill>
                    <a:latin typeface="HY헤드라인M" pitchFamily="18" charset="-127"/>
                    <a:ea typeface="HY헤드라인M" pitchFamily="18" charset="-127"/>
                  </a:rPr>
                  <a:t>양산체제</a:t>
                </a:r>
                <a:endParaRPr lang="en-US" altLang="ko-KR" sz="1400" dirty="0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</a:endParaRPr>
              </a:p>
              <a:p>
                <a:r>
                  <a:rPr lang="ko-KR" altLang="en-US" sz="1400" dirty="0">
                    <a:solidFill>
                      <a:srgbClr val="FFFFFF"/>
                    </a:solidFill>
                    <a:latin typeface="HY헤드라인M" pitchFamily="18" charset="-127"/>
                    <a:ea typeface="HY헤드라인M" pitchFamily="18" charset="-127"/>
                  </a:rPr>
                  <a:t>확립</a:t>
                </a:r>
              </a:p>
            </p:txBody>
          </p:sp>
        </p:grpSp>
      </p:grpSp>
      <p:sp>
        <p:nvSpPr>
          <p:cNvPr id="18" name="AutoShape 627"/>
          <p:cNvSpPr>
            <a:spLocks noChangeArrowheads="1"/>
          </p:cNvSpPr>
          <p:nvPr/>
        </p:nvSpPr>
        <p:spPr bwMode="auto">
          <a:xfrm>
            <a:off x="3729295" y="3208044"/>
            <a:ext cx="1080000" cy="144000"/>
          </a:xfrm>
          <a:prstGeom prst="rightArrow">
            <a:avLst>
              <a:gd name="adj1" fmla="val 50000"/>
              <a:gd name="adj2" fmla="val 62325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9" name="AutoShape 627"/>
          <p:cNvSpPr>
            <a:spLocks noChangeArrowheads="1"/>
          </p:cNvSpPr>
          <p:nvPr/>
        </p:nvSpPr>
        <p:spPr bwMode="auto">
          <a:xfrm>
            <a:off x="5537009" y="3968127"/>
            <a:ext cx="360000" cy="144000"/>
          </a:xfrm>
          <a:prstGeom prst="rightArrow">
            <a:avLst>
              <a:gd name="adj1" fmla="val 50000"/>
              <a:gd name="adj2" fmla="val 62333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0" name="AutoShape 627"/>
          <p:cNvSpPr>
            <a:spLocks noChangeArrowheads="1"/>
          </p:cNvSpPr>
          <p:nvPr/>
        </p:nvSpPr>
        <p:spPr bwMode="auto">
          <a:xfrm>
            <a:off x="5248891" y="3698967"/>
            <a:ext cx="360000" cy="144000"/>
          </a:xfrm>
          <a:prstGeom prst="rightArrow">
            <a:avLst>
              <a:gd name="adj1" fmla="val 50000"/>
              <a:gd name="adj2" fmla="val 62206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1" name="AutoShape 627"/>
          <p:cNvSpPr>
            <a:spLocks noChangeArrowheads="1"/>
          </p:cNvSpPr>
          <p:nvPr/>
        </p:nvSpPr>
        <p:spPr bwMode="auto">
          <a:xfrm>
            <a:off x="5482883" y="5228679"/>
            <a:ext cx="360000" cy="144000"/>
          </a:xfrm>
          <a:prstGeom prst="rightArrow">
            <a:avLst>
              <a:gd name="adj1" fmla="val 50000"/>
              <a:gd name="adj2" fmla="val 62560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2" name="AutoShape 627"/>
          <p:cNvSpPr>
            <a:spLocks noChangeArrowheads="1"/>
          </p:cNvSpPr>
          <p:nvPr/>
        </p:nvSpPr>
        <p:spPr bwMode="auto">
          <a:xfrm>
            <a:off x="7681443" y="5460703"/>
            <a:ext cx="360000" cy="144000"/>
          </a:xfrm>
          <a:prstGeom prst="rightArrow">
            <a:avLst>
              <a:gd name="adj1" fmla="val 50000"/>
              <a:gd name="adj2" fmla="val 62353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4" name="AutoShape 627"/>
          <p:cNvSpPr>
            <a:spLocks noChangeArrowheads="1"/>
          </p:cNvSpPr>
          <p:nvPr/>
        </p:nvSpPr>
        <p:spPr bwMode="auto">
          <a:xfrm>
            <a:off x="1813163" y="2941530"/>
            <a:ext cx="360000" cy="144000"/>
          </a:xfrm>
          <a:prstGeom prst="rightArrow">
            <a:avLst>
              <a:gd name="adj1" fmla="val 50000"/>
              <a:gd name="adj2" fmla="val 62312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5150042" y="2129280"/>
            <a:ext cx="693940" cy="2238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square" lIns="34403" tIns="34403" rIns="34403" bIns="34403" anchor="ctr">
            <a:spAutoFit/>
          </a:bodyPr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All</a:t>
            </a:r>
            <a:r>
              <a:rPr lang="ko-KR" altLang="en-US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TOOL</a:t>
            </a:r>
            <a:endParaRPr lang="en-US" altLang="ko-KR" sz="1000" kern="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5995020" y="2130550"/>
            <a:ext cx="804675" cy="223837"/>
          </a:xfrm>
          <a:prstGeom prst="rect">
            <a:avLst/>
          </a:prstGeom>
          <a:solidFill>
            <a:srgbClr val="FFC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square" lIns="34403" tIns="34403" rIns="34403" bIns="34403" anchor="ctr">
            <a:spAutoFit/>
          </a:bodyPr>
          <a:lstStyle/>
          <a:p>
            <a:pPr algn="ctr" latinLnBrk="0">
              <a:defRPr/>
            </a:pPr>
            <a:r>
              <a:rPr lang="en-US" altLang="ko-KR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FULL</a:t>
            </a:r>
            <a:r>
              <a:rPr lang="ko-KR" altLang="en-US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000" b="1" kern="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TOOL</a:t>
            </a:r>
            <a:endParaRPr lang="en-US" altLang="ko-KR" sz="1000" kern="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2" name="직사각형 111"/>
          <p:cNvSpPr>
            <a:spLocks noChangeArrowheads="1"/>
          </p:cNvSpPr>
          <p:nvPr/>
        </p:nvSpPr>
        <p:spPr bwMode="auto">
          <a:xfrm>
            <a:off x="5835374" y="3900746"/>
            <a:ext cx="5100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9/15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3" name="직사각형 112"/>
          <p:cNvSpPr>
            <a:spLocks noChangeArrowheads="1"/>
          </p:cNvSpPr>
          <p:nvPr/>
        </p:nvSpPr>
        <p:spPr bwMode="auto">
          <a:xfrm>
            <a:off x="5592921" y="3400689"/>
            <a:ext cx="5100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8/30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4" name="직사각형 113"/>
          <p:cNvSpPr>
            <a:spLocks noChangeArrowheads="1"/>
          </p:cNvSpPr>
          <p:nvPr/>
        </p:nvSpPr>
        <p:spPr bwMode="auto">
          <a:xfrm>
            <a:off x="4762481" y="3140968"/>
            <a:ext cx="5100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7/15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5" name="직사각형 114"/>
          <p:cNvSpPr>
            <a:spLocks noChangeArrowheads="1"/>
          </p:cNvSpPr>
          <p:nvPr/>
        </p:nvSpPr>
        <p:spPr bwMode="auto">
          <a:xfrm>
            <a:off x="2173163" y="2875167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23.11.30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40" name="TextBox 60"/>
          <p:cNvSpPr txBox="1">
            <a:spLocks noChangeArrowheads="1"/>
          </p:cNvSpPr>
          <p:nvPr/>
        </p:nvSpPr>
        <p:spPr bwMode="auto">
          <a:xfrm>
            <a:off x="4709517" y="4417604"/>
            <a:ext cx="61600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0000FF"/>
                </a:solidFill>
                <a:latin typeface="굴림" charset="-127"/>
                <a:ea typeface="굴림" charset="-127"/>
                <a:cs typeface="Arial" charset="0"/>
              </a:rPr>
              <a:t>PV</a:t>
            </a:r>
            <a:endParaRPr lang="ko-KR" altLang="en-US" sz="800" b="1" dirty="0">
              <a:solidFill>
                <a:srgbClr val="0000FF"/>
              </a:solidFill>
              <a:latin typeface="굴림" charset="-127"/>
              <a:ea typeface="굴림" charset="-127"/>
              <a:cs typeface="Arial" charset="0"/>
            </a:endParaRPr>
          </a:p>
        </p:txBody>
      </p:sp>
      <p:sp>
        <p:nvSpPr>
          <p:cNvPr id="42" name="Text Box 32"/>
          <p:cNvSpPr txBox="1">
            <a:spLocks noChangeArrowheads="1"/>
          </p:cNvSpPr>
          <p:nvPr/>
        </p:nvSpPr>
        <p:spPr bwMode="auto">
          <a:xfrm>
            <a:off x="8186126" y="1806029"/>
            <a:ext cx="986771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25.10.1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43" name="Text Box 32"/>
          <p:cNvSpPr txBox="1">
            <a:spLocks noChangeArrowheads="1"/>
          </p:cNvSpPr>
          <p:nvPr/>
        </p:nvSpPr>
        <p:spPr bwMode="auto">
          <a:xfrm>
            <a:off x="2864976" y="1848123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24.6.1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cxnSp>
        <p:nvCxnSpPr>
          <p:cNvPr id="44" name="직선 연결선 94"/>
          <p:cNvCxnSpPr>
            <a:cxnSpLocks noChangeShapeType="1"/>
            <a:stCxn id="48" idx="3"/>
            <a:endCxn id="46" idx="1"/>
          </p:cNvCxnSpPr>
          <p:nvPr/>
        </p:nvCxnSpPr>
        <p:spPr bwMode="auto">
          <a:xfrm flipV="1">
            <a:off x="3700237" y="1666330"/>
            <a:ext cx="4709213" cy="16668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3969478" y="1545679"/>
            <a:ext cx="879193" cy="276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Master car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46" name="Rectangle 40"/>
          <p:cNvSpPr>
            <a:spLocks noChangeArrowheads="1"/>
          </p:cNvSpPr>
          <p:nvPr/>
        </p:nvSpPr>
        <p:spPr bwMode="auto">
          <a:xfrm>
            <a:off x="8409450" y="1528217"/>
            <a:ext cx="454918" cy="276225"/>
          </a:xfrm>
          <a:prstGeom prst="rect">
            <a:avLst/>
          </a:prstGeom>
          <a:solidFill>
            <a:srgbClr val="99CC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SOP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976511" y="1539442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P2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2879043" y="1545679"/>
            <a:ext cx="821194" cy="274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rgbClr val="000000"/>
                </a:solidFill>
              </a:rPr>
              <a:t>시작차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50" name="Text Box 32"/>
          <p:cNvSpPr txBox="1">
            <a:spLocks noChangeArrowheads="1"/>
          </p:cNvSpPr>
          <p:nvPr/>
        </p:nvSpPr>
        <p:spPr bwMode="auto">
          <a:xfrm>
            <a:off x="3985096" y="1828024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24.10.1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51" name="Text Box 32"/>
          <p:cNvSpPr txBox="1">
            <a:spLocks noChangeArrowheads="1"/>
          </p:cNvSpPr>
          <p:nvPr/>
        </p:nvSpPr>
        <p:spPr bwMode="auto">
          <a:xfrm>
            <a:off x="5823297" y="1819970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25.5.1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53" name="AutoShape 627"/>
          <p:cNvSpPr>
            <a:spLocks noChangeArrowheads="1"/>
          </p:cNvSpPr>
          <p:nvPr/>
        </p:nvSpPr>
        <p:spPr bwMode="auto">
          <a:xfrm>
            <a:off x="3725812" y="3463860"/>
            <a:ext cx="1872000" cy="144000"/>
          </a:xfrm>
          <a:prstGeom prst="rightArrow">
            <a:avLst>
              <a:gd name="adj1" fmla="val 50000"/>
              <a:gd name="adj2" fmla="val 62325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54" name="직사각형 112"/>
          <p:cNvSpPr>
            <a:spLocks noChangeArrowheads="1"/>
          </p:cNvSpPr>
          <p:nvPr/>
        </p:nvSpPr>
        <p:spPr bwMode="auto">
          <a:xfrm>
            <a:off x="5592921" y="3630179"/>
            <a:ext cx="5100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8/30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6" name="AutoShape 627"/>
          <p:cNvSpPr>
            <a:spLocks noChangeArrowheads="1"/>
          </p:cNvSpPr>
          <p:nvPr/>
        </p:nvSpPr>
        <p:spPr bwMode="auto">
          <a:xfrm>
            <a:off x="5212883" y="4448312"/>
            <a:ext cx="1260000" cy="144000"/>
          </a:xfrm>
          <a:prstGeom prst="rightArrow">
            <a:avLst>
              <a:gd name="adj1" fmla="val 50000"/>
              <a:gd name="adj2" fmla="val 62206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57" name="직사각형 84"/>
          <p:cNvSpPr>
            <a:spLocks noChangeArrowheads="1"/>
          </p:cNvSpPr>
          <p:nvPr/>
        </p:nvSpPr>
        <p:spPr bwMode="auto">
          <a:xfrm>
            <a:off x="6456861" y="4373825"/>
            <a:ext cx="76976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신차품질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8" name="AutoShape 627"/>
          <p:cNvSpPr>
            <a:spLocks noChangeArrowheads="1"/>
          </p:cNvSpPr>
          <p:nvPr/>
        </p:nvSpPr>
        <p:spPr bwMode="auto">
          <a:xfrm>
            <a:off x="6637701" y="4722336"/>
            <a:ext cx="252000" cy="144000"/>
          </a:xfrm>
          <a:prstGeom prst="rightArrow">
            <a:avLst>
              <a:gd name="adj1" fmla="val 50000"/>
              <a:gd name="adj2" fmla="val 62319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59" name="직사각형 84"/>
          <p:cNvSpPr>
            <a:spLocks noChangeArrowheads="1"/>
          </p:cNvSpPr>
          <p:nvPr/>
        </p:nvSpPr>
        <p:spPr bwMode="auto">
          <a:xfrm>
            <a:off x="6895113" y="4664541"/>
            <a:ext cx="6431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11/05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0" name="AutoShape 627"/>
          <p:cNvSpPr>
            <a:spLocks noChangeArrowheads="1"/>
          </p:cNvSpPr>
          <p:nvPr/>
        </p:nvSpPr>
        <p:spPr bwMode="auto">
          <a:xfrm>
            <a:off x="6658009" y="4961085"/>
            <a:ext cx="360000" cy="144000"/>
          </a:xfrm>
          <a:prstGeom prst="rightArrow">
            <a:avLst>
              <a:gd name="adj1" fmla="val 50000"/>
              <a:gd name="adj2" fmla="val 62319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61" name="직사각형 84"/>
          <p:cNvSpPr>
            <a:spLocks noChangeArrowheads="1"/>
          </p:cNvSpPr>
          <p:nvPr/>
        </p:nvSpPr>
        <p:spPr bwMode="auto">
          <a:xfrm>
            <a:off x="7020656" y="4914105"/>
            <a:ext cx="6431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11/15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2" name="직사각형 84"/>
          <p:cNvSpPr>
            <a:spLocks noChangeArrowheads="1"/>
          </p:cNvSpPr>
          <p:nvPr/>
        </p:nvSpPr>
        <p:spPr bwMode="auto">
          <a:xfrm>
            <a:off x="4268474" y="5164041"/>
            <a:ext cx="12666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P1 : 9/10(WRK)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3" name="AutoShape 627"/>
          <p:cNvSpPr>
            <a:spLocks noChangeArrowheads="1"/>
          </p:cNvSpPr>
          <p:nvPr/>
        </p:nvSpPr>
        <p:spPr bwMode="auto">
          <a:xfrm>
            <a:off x="6701600" y="5218508"/>
            <a:ext cx="252000" cy="144000"/>
          </a:xfrm>
          <a:prstGeom prst="rightArrow">
            <a:avLst>
              <a:gd name="adj1" fmla="val 50000"/>
              <a:gd name="adj2" fmla="val 62319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64" name="직사각형 84"/>
          <p:cNvSpPr>
            <a:spLocks noChangeArrowheads="1"/>
          </p:cNvSpPr>
          <p:nvPr/>
        </p:nvSpPr>
        <p:spPr bwMode="auto">
          <a:xfrm>
            <a:off x="6913045" y="5175435"/>
            <a:ext cx="6431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11/10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65" name="Rectangle 39"/>
          <p:cNvSpPr>
            <a:spLocks noChangeArrowheads="1"/>
          </p:cNvSpPr>
          <p:nvPr/>
        </p:nvSpPr>
        <p:spPr bwMode="auto">
          <a:xfrm>
            <a:off x="208180" y="5689624"/>
            <a:ext cx="9436679" cy="584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marL="228600" indent="-228600" latinLnBrk="0">
              <a:buAutoNum type="arabicPeriod"/>
              <a:defRPr/>
            </a:pPr>
            <a:r>
              <a:rPr lang="en-US" altLang="ko-KR" sz="1200" dirty="0" err="1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NEa</a:t>
            </a:r>
            <a:r>
              <a:rPr lang="en-US" altLang="ko-KR" sz="120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Carry Over </a:t>
            </a:r>
            <a:r>
              <a:rPr lang="ko-KR" altLang="en-US" sz="120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적용</a:t>
            </a:r>
            <a:endParaRPr lang="en-US" altLang="ko-KR" sz="1200" dirty="0" smtClean="0">
              <a:solidFill>
                <a:srgbClr val="000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marL="228600" indent="-228600" latinLnBrk="0">
              <a:buAutoNum type="arabicPeriod"/>
              <a:defRPr/>
            </a:pPr>
            <a:r>
              <a:rPr lang="en-US" altLang="ko-KR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Tc 160</a:t>
            </a:r>
            <a:r>
              <a:rPr lang="ko-KR" altLang="en-US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도 적용 검토 必 </a:t>
            </a:r>
            <a:r>
              <a:rPr lang="en-US" altLang="ko-KR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(DV </a:t>
            </a:r>
            <a:r>
              <a:rPr lang="ko-KR" altLang="en-US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및 </a:t>
            </a:r>
            <a:r>
              <a:rPr lang="en-US" altLang="ko-KR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PV </a:t>
            </a:r>
            <a:r>
              <a:rPr lang="ko-KR" altLang="en-US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재 진행 필수</a:t>
            </a:r>
            <a:r>
              <a:rPr lang="en-US" altLang="ko-KR" sz="1200" kern="0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Ⅴ. </a:t>
            </a:r>
            <a:r>
              <a:rPr lang="ko-KR" altLang="en-US" sz="2400" b="1" dirty="0" err="1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개발일정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67" name="Text Box 32"/>
          <p:cNvSpPr txBox="1">
            <a:spLocks noChangeArrowheads="1"/>
          </p:cNvSpPr>
          <p:nvPr/>
        </p:nvSpPr>
        <p:spPr bwMode="auto">
          <a:xfrm>
            <a:off x="1786154" y="1848123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24.1.1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68" name="Rectangle 39"/>
          <p:cNvSpPr>
            <a:spLocks noChangeArrowheads="1"/>
          </p:cNvSpPr>
          <p:nvPr/>
        </p:nvSpPr>
        <p:spPr bwMode="auto">
          <a:xfrm>
            <a:off x="1800221" y="1545679"/>
            <a:ext cx="821194" cy="27463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kern="0" dirty="0" smtClean="0">
                <a:solidFill>
                  <a:srgbClr val="000000"/>
                </a:solidFill>
              </a:rPr>
              <a:t>All </a:t>
            </a:r>
            <a:r>
              <a:rPr lang="ko-KR" altLang="en-US" sz="1200" kern="0" dirty="0" err="1" smtClean="0">
                <a:solidFill>
                  <a:srgbClr val="000000"/>
                </a:solidFill>
              </a:rPr>
              <a:t>출도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cxnSp>
        <p:nvCxnSpPr>
          <p:cNvPr id="70" name="직선 연결선 94"/>
          <p:cNvCxnSpPr>
            <a:cxnSpLocks noChangeShapeType="1"/>
            <a:stCxn id="68" idx="3"/>
            <a:endCxn id="48" idx="1"/>
          </p:cNvCxnSpPr>
          <p:nvPr/>
        </p:nvCxnSpPr>
        <p:spPr bwMode="auto">
          <a:xfrm>
            <a:off x="2621415" y="1682998"/>
            <a:ext cx="257628" cy="0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73" name="Rectangle 39"/>
          <p:cNvSpPr>
            <a:spLocks noChangeArrowheads="1"/>
          </p:cNvSpPr>
          <p:nvPr/>
        </p:nvSpPr>
        <p:spPr bwMode="auto">
          <a:xfrm>
            <a:off x="5147501" y="1539442"/>
            <a:ext cx="530180" cy="276225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P1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74" name="Text Box 32"/>
          <p:cNvSpPr txBox="1">
            <a:spLocks noChangeArrowheads="1"/>
          </p:cNvSpPr>
          <p:nvPr/>
        </p:nvSpPr>
        <p:spPr bwMode="auto">
          <a:xfrm>
            <a:off x="4975342" y="1828024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24.11.15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75" name="Rectangle 39"/>
          <p:cNvSpPr>
            <a:spLocks noChangeArrowheads="1"/>
          </p:cNvSpPr>
          <p:nvPr/>
        </p:nvSpPr>
        <p:spPr bwMode="auto">
          <a:xfrm>
            <a:off x="6730015" y="1540050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L</a:t>
            </a:r>
            <a:r>
              <a:rPr lang="en-US" altLang="ko-KR" sz="1200" b="1" kern="0" dirty="0" smtClean="0">
                <a:solidFill>
                  <a:srgbClr val="000000"/>
                </a:solidFill>
              </a:rPr>
              <a:t>P2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76" name="Text Box 32"/>
          <p:cNvSpPr txBox="1">
            <a:spLocks noChangeArrowheads="1"/>
          </p:cNvSpPr>
          <p:nvPr/>
        </p:nvSpPr>
        <p:spPr bwMode="auto">
          <a:xfrm>
            <a:off x="6574176" y="1818971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25.7.1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77" name="Rectangle 39"/>
          <p:cNvSpPr>
            <a:spLocks noChangeArrowheads="1"/>
          </p:cNvSpPr>
          <p:nvPr/>
        </p:nvSpPr>
        <p:spPr bwMode="auto">
          <a:xfrm>
            <a:off x="7477620" y="1537647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M1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78" name="Text Box 32"/>
          <p:cNvSpPr txBox="1">
            <a:spLocks noChangeArrowheads="1"/>
          </p:cNvSpPr>
          <p:nvPr/>
        </p:nvSpPr>
        <p:spPr bwMode="auto">
          <a:xfrm>
            <a:off x="7318732" y="1816797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25.9.1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79" name="Text Box 32"/>
          <p:cNvSpPr txBox="1">
            <a:spLocks noChangeArrowheads="1"/>
          </p:cNvSpPr>
          <p:nvPr/>
        </p:nvSpPr>
        <p:spPr bwMode="auto">
          <a:xfrm>
            <a:off x="8199068" y="2644209"/>
            <a:ext cx="986771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25.9.1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0" name="Text Box 32"/>
          <p:cNvSpPr txBox="1">
            <a:spLocks noChangeArrowheads="1"/>
          </p:cNvSpPr>
          <p:nvPr/>
        </p:nvSpPr>
        <p:spPr bwMode="auto">
          <a:xfrm>
            <a:off x="2877918" y="2686303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24.5.1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cxnSp>
        <p:nvCxnSpPr>
          <p:cNvPr id="81" name="직선 연결선 94"/>
          <p:cNvCxnSpPr>
            <a:cxnSpLocks noChangeShapeType="1"/>
            <a:stCxn id="85" idx="3"/>
            <a:endCxn id="83" idx="1"/>
          </p:cNvCxnSpPr>
          <p:nvPr/>
        </p:nvCxnSpPr>
        <p:spPr bwMode="auto">
          <a:xfrm flipV="1">
            <a:off x="3713179" y="2504510"/>
            <a:ext cx="4709213" cy="16668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82" name="Rectangle 39"/>
          <p:cNvSpPr>
            <a:spLocks noChangeArrowheads="1"/>
          </p:cNvSpPr>
          <p:nvPr/>
        </p:nvSpPr>
        <p:spPr bwMode="auto">
          <a:xfrm>
            <a:off x="3982420" y="2383859"/>
            <a:ext cx="879193" cy="276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Master car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3" name="Rectangle 40"/>
          <p:cNvSpPr>
            <a:spLocks noChangeArrowheads="1"/>
          </p:cNvSpPr>
          <p:nvPr/>
        </p:nvSpPr>
        <p:spPr bwMode="auto">
          <a:xfrm>
            <a:off x="8422392" y="2366397"/>
            <a:ext cx="454918" cy="276225"/>
          </a:xfrm>
          <a:prstGeom prst="rect">
            <a:avLst/>
          </a:prstGeom>
          <a:solidFill>
            <a:srgbClr val="99CC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SOP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4" name="Rectangle 39"/>
          <p:cNvSpPr>
            <a:spLocks noChangeArrowheads="1"/>
          </p:cNvSpPr>
          <p:nvPr/>
        </p:nvSpPr>
        <p:spPr bwMode="auto">
          <a:xfrm>
            <a:off x="5989453" y="2377622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P2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5" name="Rectangle 39"/>
          <p:cNvSpPr>
            <a:spLocks noChangeArrowheads="1"/>
          </p:cNvSpPr>
          <p:nvPr/>
        </p:nvSpPr>
        <p:spPr bwMode="auto">
          <a:xfrm>
            <a:off x="2891985" y="2383859"/>
            <a:ext cx="821194" cy="274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rgbClr val="000000"/>
                </a:solidFill>
              </a:rPr>
              <a:t>시작차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6" name="Text Box 32"/>
          <p:cNvSpPr txBox="1">
            <a:spLocks noChangeArrowheads="1"/>
          </p:cNvSpPr>
          <p:nvPr/>
        </p:nvSpPr>
        <p:spPr bwMode="auto">
          <a:xfrm>
            <a:off x="3998038" y="2666204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24.9.1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87" name="Text Box 32"/>
          <p:cNvSpPr txBox="1">
            <a:spLocks noChangeArrowheads="1"/>
          </p:cNvSpPr>
          <p:nvPr/>
        </p:nvSpPr>
        <p:spPr bwMode="auto">
          <a:xfrm>
            <a:off x="5836239" y="2658150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25.4.10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88" name="Text Box 32"/>
          <p:cNvSpPr txBox="1">
            <a:spLocks noChangeArrowheads="1"/>
          </p:cNvSpPr>
          <p:nvPr/>
        </p:nvSpPr>
        <p:spPr bwMode="auto">
          <a:xfrm>
            <a:off x="1799096" y="2686303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23.11.30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89" name="Rectangle 39"/>
          <p:cNvSpPr>
            <a:spLocks noChangeArrowheads="1"/>
          </p:cNvSpPr>
          <p:nvPr/>
        </p:nvSpPr>
        <p:spPr bwMode="auto">
          <a:xfrm>
            <a:off x="1813163" y="2383859"/>
            <a:ext cx="821194" cy="274638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kern="0" dirty="0" smtClean="0">
                <a:solidFill>
                  <a:srgbClr val="000000"/>
                </a:solidFill>
              </a:rPr>
              <a:t>All </a:t>
            </a:r>
            <a:r>
              <a:rPr lang="ko-KR" altLang="en-US" sz="1200" kern="0" dirty="0" err="1" smtClean="0">
                <a:solidFill>
                  <a:srgbClr val="000000"/>
                </a:solidFill>
              </a:rPr>
              <a:t>출도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cxnSp>
        <p:nvCxnSpPr>
          <p:cNvPr id="90" name="직선 연결선 94"/>
          <p:cNvCxnSpPr>
            <a:cxnSpLocks noChangeShapeType="1"/>
            <a:stCxn id="89" idx="3"/>
            <a:endCxn id="85" idx="1"/>
          </p:cNvCxnSpPr>
          <p:nvPr/>
        </p:nvCxnSpPr>
        <p:spPr bwMode="auto">
          <a:xfrm>
            <a:off x="2634357" y="2521178"/>
            <a:ext cx="257628" cy="0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91" name="Rectangle 39"/>
          <p:cNvSpPr>
            <a:spLocks noChangeArrowheads="1"/>
          </p:cNvSpPr>
          <p:nvPr/>
        </p:nvSpPr>
        <p:spPr bwMode="auto">
          <a:xfrm>
            <a:off x="5160443" y="2377622"/>
            <a:ext cx="530180" cy="276225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P1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92" name="Text Box 32"/>
          <p:cNvSpPr txBox="1">
            <a:spLocks noChangeArrowheads="1"/>
          </p:cNvSpPr>
          <p:nvPr/>
        </p:nvSpPr>
        <p:spPr bwMode="auto">
          <a:xfrm>
            <a:off x="4988284" y="2666204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24.11.1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93" name="Rectangle 39"/>
          <p:cNvSpPr>
            <a:spLocks noChangeArrowheads="1"/>
          </p:cNvSpPr>
          <p:nvPr/>
        </p:nvSpPr>
        <p:spPr bwMode="auto">
          <a:xfrm>
            <a:off x="6742957" y="2378230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rgbClr val="000000"/>
                </a:solidFill>
              </a:rPr>
              <a:t>L</a:t>
            </a:r>
            <a:r>
              <a:rPr lang="en-US" altLang="ko-KR" sz="1200" b="1" kern="0" dirty="0" smtClean="0">
                <a:solidFill>
                  <a:srgbClr val="000000"/>
                </a:solidFill>
              </a:rPr>
              <a:t>P2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94" name="Text Box 32"/>
          <p:cNvSpPr txBox="1">
            <a:spLocks noChangeArrowheads="1"/>
          </p:cNvSpPr>
          <p:nvPr/>
        </p:nvSpPr>
        <p:spPr bwMode="auto">
          <a:xfrm>
            <a:off x="6587118" y="2657151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25.6.10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95" name="Rectangle 39"/>
          <p:cNvSpPr>
            <a:spLocks noChangeArrowheads="1"/>
          </p:cNvSpPr>
          <p:nvPr/>
        </p:nvSpPr>
        <p:spPr bwMode="auto">
          <a:xfrm>
            <a:off x="7490562" y="2375827"/>
            <a:ext cx="530180" cy="27622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4403" tIns="34403" rIns="34403" bIns="34403" anchor="ctr"/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M1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7331674" y="2654977"/>
            <a:ext cx="84795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latinLnBrk="0">
              <a:defRPr/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25.8.10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98" name="AutoShape 627"/>
          <p:cNvSpPr>
            <a:spLocks noChangeArrowheads="1"/>
          </p:cNvSpPr>
          <p:nvPr/>
        </p:nvSpPr>
        <p:spPr bwMode="auto">
          <a:xfrm>
            <a:off x="2984565" y="4441996"/>
            <a:ext cx="720000" cy="144000"/>
          </a:xfrm>
          <a:prstGeom prst="rightArrow">
            <a:avLst>
              <a:gd name="adj1" fmla="val 50000"/>
              <a:gd name="adj2" fmla="val 62333"/>
            </a:avLst>
          </a:prstGeom>
          <a:gradFill rotWithShape="1">
            <a:gsLst>
              <a:gs pos="0">
                <a:srgbClr val="CCFFFF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5659" tIns="47831" rIns="95659" bIns="47831" anchor="ctr"/>
          <a:lstStyle/>
          <a:p>
            <a:pPr defTabSz="955675"/>
            <a:endParaRPr lang="ko-KR" altLang="en-US" sz="15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99" name="직사각형 111"/>
          <p:cNvSpPr>
            <a:spLocks noChangeArrowheads="1"/>
          </p:cNvSpPr>
          <p:nvPr/>
        </p:nvSpPr>
        <p:spPr bwMode="auto">
          <a:xfrm>
            <a:off x="3735287" y="4374615"/>
            <a:ext cx="7136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24.3.31</a:t>
            </a:r>
            <a:endParaRPr lang="en-US" altLang="ko-KR" sz="1200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00" name="TextBox 60"/>
          <p:cNvSpPr txBox="1">
            <a:spLocks noChangeArrowheads="1"/>
          </p:cNvSpPr>
          <p:nvPr/>
        </p:nvSpPr>
        <p:spPr bwMode="auto">
          <a:xfrm>
            <a:off x="2514253" y="4399252"/>
            <a:ext cx="61600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굴림" charset="-127"/>
                <a:ea typeface="굴림" charset="-127"/>
                <a:cs typeface="Arial" charset="0"/>
              </a:rPr>
              <a:t>D</a:t>
            </a:r>
            <a:r>
              <a:rPr lang="en-US" altLang="ko-KR" sz="800" b="1" dirty="0" smtClean="0">
                <a:solidFill>
                  <a:srgbClr val="0000FF"/>
                </a:solidFill>
                <a:latin typeface="굴림" charset="-127"/>
                <a:ea typeface="굴림" charset="-127"/>
                <a:cs typeface="Arial" charset="0"/>
              </a:rPr>
              <a:t>V</a:t>
            </a:r>
            <a:endParaRPr lang="ko-KR" altLang="en-US" sz="800" b="1" dirty="0">
              <a:solidFill>
                <a:srgbClr val="0000FF"/>
              </a:solidFill>
              <a:latin typeface="굴림" charset="-127"/>
              <a:ea typeface="굴림" charset="-127"/>
              <a:cs typeface="Arial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820086" y="2896075"/>
            <a:ext cx="7899648" cy="2708628"/>
          </a:xfrm>
          <a:prstGeom prst="rect">
            <a:avLst/>
          </a:prstGeom>
          <a:solidFill>
            <a:srgbClr val="FFFF99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3200" dirty="0" err="1" smtClean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T.B.D</a:t>
            </a:r>
            <a:endParaRPr lang="en-US" altLang="ko-KR" sz="32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181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>
            <a:extLst>
              <a:ext uri="{FF2B5EF4-FFF2-40B4-BE49-F238E27FC236}">
                <a16:creationId xmlns:a16="http://schemas.microsoft.com/office/drawing/2014/main" id="{1FF656C4-6A4E-4AA5-BBCA-1A2883A88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656" y="3068960"/>
            <a:ext cx="5688632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4000" b="1" dirty="0" smtClean="0">
                <a:solidFill>
                  <a:prstClr val="black"/>
                </a:solidFill>
                <a:latin typeface="Tahoma" pitchFamily="34" charset="0"/>
                <a:cs typeface="Tahoma" pitchFamily="34" charset="0"/>
              </a:rPr>
              <a:t>이상입니다</a:t>
            </a:r>
            <a:r>
              <a:rPr lang="en-US" altLang="ko-KR" sz="4000" b="1" dirty="0" smtClean="0">
                <a:solidFill>
                  <a:prstClr val="black"/>
                </a:solidFill>
                <a:latin typeface="Tahoma" pitchFamily="34" charset="0"/>
                <a:cs typeface="Tahoma" pitchFamily="34" charset="0"/>
              </a:rPr>
              <a:t>.</a:t>
            </a:r>
            <a:endParaRPr lang="ko-KR" altLang="en-US" sz="4000" b="1" dirty="0">
              <a:solidFill>
                <a:prstClr val="black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사양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SR REVIEW (1)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5273" y="1700808"/>
            <a:ext cx="3117304" cy="3077010"/>
            <a:chOff x="334426" y="2446879"/>
            <a:chExt cx="3333862" cy="3293034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3" cstate="print">
              <a:lum/>
            </a:blip>
            <a:srcRect/>
            <a:stretch>
              <a:fillRect/>
            </a:stretch>
          </p:blipFill>
          <p:spPr bwMode="auto">
            <a:xfrm>
              <a:off x="334426" y="2446879"/>
              <a:ext cx="1025830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18501" y="2463194"/>
              <a:ext cx="2037069" cy="32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597192" y="5509081"/>
              <a:ext cx="31931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32</a:t>
              </a:r>
              <a:endParaRPr lang="ko-KR" altLang="en-US" sz="9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4043" y="2495550"/>
              <a:ext cx="31931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80</a:t>
              </a:r>
              <a:endParaRPr lang="ko-KR" altLang="en-US" sz="9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48694" y="2501293"/>
              <a:ext cx="456406" cy="2323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/>
                <a:t>175</a:t>
              </a:r>
              <a:endParaRPr lang="ko-KR" altLang="en-US" sz="9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11882" y="4107051"/>
              <a:ext cx="456406" cy="2323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/>
                <a:t>269</a:t>
              </a:r>
              <a:endParaRPr lang="ko-KR" altLang="en-US" sz="9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57829" y="5444973"/>
              <a:ext cx="45640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/>
                <a:t>158</a:t>
              </a:r>
              <a:endParaRPr lang="ko-KR" altLang="en-US" sz="900" b="1" dirty="0"/>
            </a:p>
          </p:txBody>
        </p:sp>
        <p:cxnSp>
          <p:nvCxnSpPr>
            <p:cNvPr id="25" name="직선 연결선 24"/>
            <p:cNvCxnSpPr/>
            <p:nvPr/>
          </p:nvCxnSpPr>
          <p:spPr bwMode="auto">
            <a:xfrm flipH="1">
              <a:off x="1405927" y="2809875"/>
              <a:ext cx="36000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직선 연결선 25"/>
            <p:cNvCxnSpPr/>
            <p:nvPr/>
          </p:nvCxnSpPr>
          <p:spPr bwMode="auto">
            <a:xfrm flipH="1">
              <a:off x="1409926" y="3104970"/>
              <a:ext cx="36000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직선 연결선 26"/>
            <p:cNvCxnSpPr/>
            <p:nvPr/>
          </p:nvCxnSpPr>
          <p:spPr bwMode="auto">
            <a:xfrm flipV="1">
              <a:off x="1551826" y="2800351"/>
              <a:ext cx="0" cy="30461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 w="sm" len="med"/>
              <a:tailEnd type="arrow" w="sm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1379306" y="2530651"/>
              <a:ext cx="31931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40</a:t>
              </a:r>
              <a:endParaRPr lang="ko-KR" altLang="en-US" sz="900" b="1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15738" y="3241853"/>
              <a:ext cx="1179887" cy="1968322"/>
            </a:xfrm>
            <a:prstGeom prst="rect">
              <a:avLst/>
            </a:prstGeom>
            <a:solidFill>
              <a:schemeClr val="bg1">
                <a:lumMod val="85000"/>
                <a:alpha val="89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82982" y="3488113"/>
              <a:ext cx="919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Passenger</a:t>
              </a:r>
            </a:p>
            <a:p>
              <a:pPr algn="ctr"/>
              <a:r>
                <a:rPr lang="en-US" altLang="ko-KR" sz="1200" b="1" dirty="0" smtClean="0"/>
                <a:t>Zone</a:t>
              </a:r>
              <a:endParaRPr lang="ko-KR" altLang="en-US" sz="1200" b="1" dirty="0"/>
            </a:p>
          </p:txBody>
        </p:sp>
        <p:cxnSp>
          <p:nvCxnSpPr>
            <p:cNvPr id="31" name="직선 연결선 30"/>
            <p:cNvCxnSpPr/>
            <p:nvPr/>
          </p:nvCxnSpPr>
          <p:spPr bwMode="auto">
            <a:xfrm>
              <a:off x="1769925" y="4217793"/>
              <a:ext cx="1440000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2186211" y="4431422"/>
              <a:ext cx="630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Driver</a:t>
              </a:r>
            </a:p>
            <a:p>
              <a:pPr algn="ctr"/>
              <a:r>
                <a:rPr lang="en-US" altLang="ko-KR" sz="1200" b="1" dirty="0" smtClean="0"/>
                <a:t>Zone</a:t>
              </a:r>
              <a:endParaRPr lang="ko-KR" altLang="en-US" sz="1200" b="1" dirty="0"/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415394"/>
              </p:ext>
            </p:extLst>
          </p:nvPr>
        </p:nvGraphicFramePr>
        <p:xfrm>
          <a:off x="3601988" y="764709"/>
          <a:ext cx="5953625" cy="5882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12595765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59198129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항목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고객 </a:t>
                      </a:r>
                      <a:r>
                        <a:rPr lang="ko-KR" altLang="en-US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요구사양</a:t>
                      </a: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(SR</a:t>
                      </a:r>
                      <a:r>
                        <a:rPr lang="ko-KR" altLang="en-US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정리본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WR </a:t>
                      </a:r>
                      <a:r>
                        <a:rPr lang="ko-KR" altLang="en-US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검토사양</a:t>
                      </a:r>
                      <a:endParaRPr lang="ko-KR" altLang="en-US" sz="9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45">
                <a:tc rowSpan="21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PTC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Heater</a:t>
                      </a:r>
                    </a:p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상세 사양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Core</a:t>
                      </a:r>
                      <a:r>
                        <a:rPr lang="ko-KR" altLang="en-US" sz="900" b="0" baseline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Size(mm)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269H x 158L x 32T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701549"/>
                  </a:ext>
                </a:extLst>
              </a:tr>
              <a:tr h="2131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PWM Size(mm)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80H x 175L x 40T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SIZE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Nominal Power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6,300 W (+10% / 0%)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Dual zone (3,150W/zone)</a:t>
                      </a:r>
                    </a:p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(@654V, 300kg/h, 0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℃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MEa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와 동일하게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-5%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적용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요청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7320"/>
                  </a:ext>
                </a:extLst>
              </a:tr>
              <a:tr h="352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Pressure drop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Max 75Pa (@300kg/h, 0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℃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Max 80Pa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변경 요청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42638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전압 범위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HV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Nominal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800V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1853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Range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248V ~ 865.6V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234463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LV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Nominal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12V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08337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Range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8V ~ 18V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19542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작동 전압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공칭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T.B.D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58362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하한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T.B.D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6232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상한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T.B.D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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02629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Nominal Current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7.9A (+10% / 0%)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WR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제안사양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Inrush Current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Max 15A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WR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제안사양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34172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작동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온도 범위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-40°C to 85°C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성능 보증 범위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-40°C to 85°C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보관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온도 범위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-40°C to 105°C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Communication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High Speed CAN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절연저항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Min 10M</a:t>
                      </a:r>
                      <a:r>
                        <a:rPr lang="el-GR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Ω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@1,000V, 60s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내전압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Max 0.5mA @4,300V, 60s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Weight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1.8kg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2.5kg </a:t>
                      </a:r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으로 변경 요청</a:t>
                      </a:r>
                      <a:endParaRPr lang="en-US" altLang="ko-KR" sz="900" b="1" kern="120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Ingress Protection Degree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IP67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만족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22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HV Connector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제조사 </a:t>
                      </a:r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/ Part number</a:t>
                      </a:r>
                      <a:endParaRPr lang="da-DK" altLang="ko-KR" sz="900" b="0" i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indent="0" algn="ctr" defTabSz="844550" rtl="0" eaLnBrk="0" fontAlgn="auto" latinLnBrk="0" hangingPunct="0">
                        <a:lnSpc>
                          <a:spcPct val="15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TYCO 2379215-1</a:t>
                      </a:r>
                    </a:p>
                    <a:p>
                      <a:pPr algn="ctr" latinLnBrk="1"/>
                      <a:r>
                        <a:rPr lang="en-US" altLang="ko-KR" sz="900" b="0" i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(Mating : T.B.D)</a:t>
                      </a:r>
                      <a:endParaRPr lang="en-US" altLang="ko-KR" sz="900" b="0" i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MEa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와 동일하게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Aptiv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35415839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로 변경 요청</a:t>
                      </a:r>
                      <a:endParaRPr lang="en-US" altLang="ko-KR" sz="9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9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LV Connector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제조사 </a:t>
                      </a:r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/ Part number</a:t>
                      </a:r>
                      <a:endParaRPr lang="da-DK" altLang="ko-KR" sz="900" b="0" i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KET MG 651104-5</a:t>
                      </a:r>
                    </a:p>
                    <a:p>
                      <a:pPr algn="ctr" latinLnBrk="1"/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(Mating : KET MG 641107-5)</a:t>
                      </a:r>
                      <a:endParaRPr lang="ko-KR" altLang="en-US" sz="900" b="0" i="0" kern="12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MEa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와 동일하게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MG651098-5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  <a:sym typeface="Wingdings" panose="05000000000000000000" pitchFamily="2" charset="2"/>
                        </a:rPr>
                        <a:t>로 변경 요청</a:t>
                      </a:r>
                      <a:endParaRPr lang="en-US" altLang="ko-KR" sz="900" b="1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9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257232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Design concept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80505" y="1916832"/>
            <a:ext cx="4960527" cy="3533209"/>
            <a:chOff x="280505" y="2138855"/>
            <a:chExt cx="4960527" cy="353320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81" y="2480906"/>
              <a:ext cx="4322993" cy="2494036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280505" y="2138855"/>
              <a:ext cx="4960527" cy="3533209"/>
              <a:chOff x="134830" y="2003398"/>
              <a:chExt cx="4960527" cy="3533209"/>
            </a:xfrm>
          </p:grpSpPr>
          <p:sp>
            <p:nvSpPr>
              <p:cNvPr id="25" name="직사각형 24"/>
              <p:cNvSpPr/>
              <p:nvPr/>
            </p:nvSpPr>
            <p:spPr bwMode="auto">
              <a:xfrm>
                <a:off x="3677222" y="3653583"/>
                <a:ext cx="1418135" cy="22085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Signal Connector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 bwMode="auto">
              <a:xfrm>
                <a:off x="134830" y="3415719"/>
                <a:ext cx="1485118" cy="33848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HV Connector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 bwMode="auto">
              <a:xfrm>
                <a:off x="3639074" y="2345449"/>
                <a:ext cx="1366493" cy="25728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Chassis Ground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 bwMode="auto">
              <a:xfrm>
                <a:off x="1900543" y="2003398"/>
                <a:ext cx="1209097" cy="3445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PWM Part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 bwMode="auto">
              <a:xfrm>
                <a:off x="3403538" y="4531014"/>
                <a:ext cx="1170027" cy="30847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PTC Core Part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 bwMode="auto">
              <a:xfrm>
                <a:off x="1353829" y="5192069"/>
                <a:ext cx="2129701" cy="3445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>
                  <a:defRPr/>
                </a:pPr>
                <a:r>
                  <a:rPr lang="ko-KR" altLang="en-US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기본 디자인 컨셉 </a:t>
                </a: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(</a:t>
                </a:r>
                <a:r>
                  <a:rPr lang="en-US" altLang="ko-KR" sz="1200" b="1" dirty="0" err="1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NEa</a:t>
                </a: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&amp; </a:t>
                </a:r>
                <a:r>
                  <a:rPr lang="en-US" altLang="ko-KR" sz="1200" b="1" dirty="0" err="1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MVa</a:t>
                </a: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C/O)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9" name="자유형 8"/>
              <p:cNvSpPr/>
              <p:nvPr/>
            </p:nvSpPr>
            <p:spPr>
              <a:xfrm rot="1303601">
                <a:off x="1719205" y="3740753"/>
                <a:ext cx="1145309" cy="64654"/>
              </a:xfrm>
              <a:custGeom>
                <a:avLst/>
                <a:gdLst>
                  <a:gd name="connsiteX0" fmla="*/ 1145309 w 1145309"/>
                  <a:gd name="connsiteY0" fmla="*/ 0 h 64654"/>
                  <a:gd name="connsiteX1" fmla="*/ 1145309 w 1145309"/>
                  <a:gd name="connsiteY1" fmla="*/ 0 h 64654"/>
                  <a:gd name="connsiteX2" fmla="*/ 1006764 w 1145309"/>
                  <a:gd name="connsiteY2" fmla="*/ 9236 h 64654"/>
                  <a:gd name="connsiteX3" fmla="*/ 212436 w 1145309"/>
                  <a:gd name="connsiteY3" fmla="*/ 64654 h 64654"/>
                  <a:gd name="connsiteX4" fmla="*/ 0 w 1145309"/>
                  <a:gd name="connsiteY4" fmla="*/ 55418 h 64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5309" h="64654">
                    <a:moveTo>
                      <a:pt x="1145309" y="0"/>
                    </a:moveTo>
                    <a:lnTo>
                      <a:pt x="1145309" y="0"/>
                    </a:lnTo>
                    <a:cubicBezTo>
                      <a:pt x="1037628" y="10768"/>
                      <a:pt x="1083887" y="9236"/>
                      <a:pt x="1006764" y="9236"/>
                    </a:cubicBezTo>
                    <a:lnTo>
                      <a:pt x="212436" y="64654"/>
                    </a:lnTo>
                    <a:lnTo>
                      <a:pt x="0" y="55418"/>
                    </a:lnTo>
                  </a:path>
                </a:pathLst>
              </a:cu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16446" y="3185124"/>
                <a:ext cx="9193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Passenger</a:t>
                </a:r>
              </a:p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Zone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025642" y="3969101"/>
                <a:ext cx="630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Driver</a:t>
                </a:r>
              </a:p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Zone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4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056" y="1340768"/>
            <a:ext cx="3816424" cy="3077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PTC HEATER </a:t>
            </a:r>
            <a:r>
              <a:rPr lang="ko-KR" altLang="en-US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특성</a:t>
            </a:r>
            <a:endParaRPr lang="ko-KR" altLang="en-US" b="1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529064" y="1772816"/>
            <a:ext cx="3960440" cy="24483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2075" tIns="46038" rIns="92075" bIns="46038" anchor="t" anchorCtr="0"/>
          <a:lstStyle/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 성능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= 6,300 +10/-5% ( 6,300W ~ 6,690W)</a:t>
            </a:r>
          </a:p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HEATR ROD Assembly </a:t>
            </a: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-. 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알루미늄튜브 </a:t>
            </a:r>
            <a:r>
              <a:rPr lang="ko-KR" altLang="en-US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가압방식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양산실적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-. 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원가절감 및 강건한 </a:t>
            </a:r>
            <a:r>
              <a:rPr lang="ko-KR" altLang="en-US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절연특성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보유 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= Ceramic plate 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삭제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PI</a:t>
            </a:r>
            <a:r>
              <a:rPr lang="ko-KR" altLang="en-US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합지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필름 적용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③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Heat core assembly</a:t>
            </a:r>
          </a:p>
          <a:p>
            <a:pPr>
              <a:defRPr/>
            </a:pP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-. Brazing Fin 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④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HV CONNECTOR </a:t>
            </a: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-. </a:t>
            </a:r>
            <a:r>
              <a:rPr lang="en-US" altLang="ko-KR" sz="12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APTIVE</a:t>
            </a: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35415839</a:t>
            </a:r>
          </a:p>
          <a:p>
            <a:pPr>
              <a:defRPr/>
            </a:pPr>
            <a:r>
              <a:rPr lang="ko-KR" altLang="en-US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⑤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Signal connector </a:t>
            </a:r>
          </a:p>
          <a:p>
            <a:pPr>
              <a:defRPr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-. KET MG 651104-5</a:t>
            </a:r>
          </a:p>
          <a:p>
            <a:pPr>
              <a:defRPr/>
            </a:pP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endParaRPr lang="ko-KR" altLang="en-US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056" y="4271287"/>
            <a:ext cx="3816424" cy="3077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Safety</a:t>
            </a:r>
            <a:r>
              <a:rPr lang="ko-KR" altLang="en-US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function</a:t>
            </a:r>
            <a:endParaRPr lang="ko-KR" altLang="en-US" b="1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5529064" y="4753466"/>
            <a:ext cx="3960440" cy="1843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2075" tIns="46038" rIns="92075" bIns="46038" anchor="t" anchorCtr="0"/>
          <a:lstStyle/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High Voltage Over/Under Protection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Low Voltage Over Protection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Over/Under Current Protection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Over Heat Protection (PCB)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Communication lost</a:t>
            </a:r>
          </a:p>
          <a:p>
            <a:pPr marL="85725" defTabSz="844550" eaLnBrk="0" latin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Voltage surge</a:t>
            </a:r>
            <a:endParaRPr lang="en-US" altLang="ko-KR" sz="12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defRPr/>
            </a:pPr>
            <a:endParaRPr lang="ko-KR" altLang="en-US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3" name="직선 연결선 12"/>
          <p:cNvCxnSpPr>
            <a:stCxn id="10" idx="0"/>
          </p:cNvCxnSpPr>
          <p:nvPr/>
        </p:nvCxnSpPr>
        <p:spPr>
          <a:xfrm flipH="1">
            <a:off x="2650766" y="2258883"/>
            <a:ext cx="73412" cy="3035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977232" y="2852936"/>
            <a:ext cx="1080407" cy="1887264"/>
          </a:xfrm>
          <a:custGeom>
            <a:avLst/>
            <a:gdLst>
              <a:gd name="connsiteX0" fmla="*/ 0 w 1079561"/>
              <a:gd name="connsiteY0" fmla="*/ 0 h 1927942"/>
              <a:gd name="connsiteX1" fmla="*/ 1079561 w 1079561"/>
              <a:gd name="connsiteY1" fmla="*/ 0 h 1927942"/>
              <a:gd name="connsiteX2" fmla="*/ 1079561 w 1079561"/>
              <a:gd name="connsiteY2" fmla="*/ 1927942 h 1927942"/>
              <a:gd name="connsiteX3" fmla="*/ 0 w 1079561"/>
              <a:gd name="connsiteY3" fmla="*/ 1927942 h 1927942"/>
              <a:gd name="connsiteX4" fmla="*/ 0 w 1079561"/>
              <a:gd name="connsiteY4" fmla="*/ 0 h 1927942"/>
              <a:gd name="connsiteX0" fmla="*/ 0 w 1079561"/>
              <a:gd name="connsiteY0" fmla="*/ 0 h 2024658"/>
              <a:gd name="connsiteX1" fmla="*/ 1079561 w 1079561"/>
              <a:gd name="connsiteY1" fmla="*/ 96716 h 2024658"/>
              <a:gd name="connsiteX2" fmla="*/ 1079561 w 1079561"/>
              <a:gd name="connsiteY2" fmla="*/ 2024658 h 2024658"/>
              <a:gd name="connsiteX3" fmla="*/ 0 w 1079561"/>
              <a:gd name="connsiteY3" fmla="*/ 2024658 h 2024658"/>
              <a:gd name="connsiteX4" fmla="*/ 0 w 1079561"/>
              <a:gd name="connsiteY4" fmla="*/ 0 h 2024658"/>
              <a:gd name="connsiteX0" fmla="*/ 0 w 1088353"/>
              <a:gd name="connsiteY0" fmla="*/ 0 h 2024658"/>
              <a:gd name="connsiteX1" fmla="*/ 1088353 w 1088353"/>
              <a:gd name="connsiteY1" fmla="*/ 246185 h 2024658"/>
              <a:gd name="connsiteX2" fmla="*/ 1079561 w 1088353"/>
              <a:gd name="connsiteY2" fmla="*/ 2024658 h 2024658"/>
              <a:gd name="connsiteX3" fmla="*/ 0 w 1088353"/>
              <a:gd name="connsiteY3" fmla="*/ 2024658 h 2024658"/>
              <a:gd name="connsiteX4" fmla="*/ 0 w 1088353"/>
              <a:gd name="connsiteY4" fmla="*/ 0 h 2024658"/>
              <a:gd name="connsiteX0" fmla="*/ 0 w 1088353"/>
              <a:gd name="connsiteY0" fmla="*/ 0 h 2024658"/>
              <a:gd name="connsiteX1" fmla="*/ 1088353 w 1088353"/>
              <a:gd name="connsiteY1" fmla="*/ 246185 h 2024658"/>
              <a:gd name="connsiteX2" fmla="*/ 1079561 w 1088353"/>
              <a:gd name="connsiteY2" fmla="*/ 2024658 h 2024658"/>
              <a:gd name="connsiteX3" fmla="*/ 0 w 1088353"/>
              <a:gd name="connsiteY3" fmla="*/ 1708135 h 2024658"/>
              <a:gd name="connsiteX4" fmla="*/ 0 w 1088353"/>
              <a:gd name="connsiteY4" fmla="*/ 0 h 2024658"/>
              <a:gd name="connsiteX0" fmla="*/ 0 w 1080407"/>
              <a:gd name="connsiteY0" fmla="*/ 0 h 2024658"/>
              <a:gd name="connsiteX1" fmla="*/ 1079561 w 1080407"/>
              <a:gd name="connsiteY1" fmla="*/ 325316 h 2024658"/>
              <a:gd name="connsiteX2" fmla="*/ 1079561 w 1080407"/>
              <a:gd name="connsiteY2" fmla="*/ 2024658 h 2024658"/>
              <a:gd name="connsiteX3" fmla="*/ 0 w 1080407"/>
              <a:gd name="connsiteY3" fmla="*/ 1708135 h 2024658"/>
              <a:gd name="connsiteX4" fmla="*/ 0 w 1080407"/>
              <a:gd name="connsiteY4" fmla="*/ 0 h 202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407" h="2024658">
                <a:moveTo>
                  <a:pt x="0" y="0"/>
                </a:moveTo>
                <a:lnTo>
                  <a:pt x="1079561" y="325316"/>
                </a:lnTo>
                <a:cubicBezTo>
                  <a:pt x="1076630" y="918140"/>
                  <a:pt x="1082492" y="1431834"/>
                  <a:pt x="1079561" y="2024658"/>
                </a:cubicBezTo>
                <a:lnTo>
                  <a:pt x="0" y="1708135"/>
                </a:lnTo>
                <a:lnTo>
                  <a:pt x="0" y="0"/>
                </a:lnTo>
                <a:close/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stCxn id="30" idx="1"/>
          </p:cNvCxnSpPr>
          <p:nvPr/>
        </p:nvCxnSpPr>
        <p:spPr>
          <a:xfrm flipH="1" flipV="1">
            <a:off x="3057639" y="4357041"/>
            <a:ext cx="491574" cy="2416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사양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1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그림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9" y="2164772"/>
            <a:ext cx="3846355" cy="3790932"/>
          </a:xfrm>
          <a:prstGeom prst="rect">
            <a:avLst/>
          </a:prstGeom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583886"/>
              </p:ext>
            </p:extLst>
          </p:nvPr>
        </p:nvGraphicFramePr>
        <p:xfrm>
          <a:off x="4674923" y="799604"/>
          <a:ext cx="4922314" cy="593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1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재질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수량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안</a:t>
                      </a:r>
                      <a:endParaRPr lang="en-US" altLang="ko-KR" sz="800" b="1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en-US" altLang="ko-KR" sz="800" b="1" dirty="0" err="1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NEa</a:t>
                      </a:r>
                      <a:r>
                        <a:rPr lang="en-US" altLang="ko-KR" sz="800" b="1" baseline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C/O</a:t>
                      </a:r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</a:t>
                      </a:r>
                      <a:endParaRPr lang="en-US" altLang="ko-KR" sz="800" b="1" dirty="0" smtClean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(Tc160</a:t>
                      </a:r>
                      <a:r>
                        <a:rPr lang="ko-KR" altLang="en-US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℃</a:t>
                      </a:r>
                      <a:r>
                        <a:rPr lang="en-US" altLang="ko-KR" sz="800" b="1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NAME PLATE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ART-PAPER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WARNING LABEL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PET TC/S015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COVER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PBT-GF30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VENT FILTER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02879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MAIN PCB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SIGNAL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WIRE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ASS’Y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PBT-GF30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CHASSIS GROUND WIRE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HV CONNECTOR ASSY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042106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JOIN PCB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IGBT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PAD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IGBT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627461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UPPER HOUSING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ALDC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12.1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</a:t>
                      </a:r>
                      <a:endParaRPr lang="pl-PL" altLang="ko-KR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SIDE BAR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PBT-GF30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LOWER HOUSING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PBT-GF30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</a:t>
                      </a:r>
                      <a:endParaRPr lang="ko-KR" altLang="en-US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HEAT CORE ASS’Y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15-1</a:t>
                      </a:r>
                      <a:endParaRPr lang="ko-KR" altLang="en-US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BRAZING FIN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AL3030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HEAT ROD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ASS’Y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 TUBE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 6063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273098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POLYAMID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FILM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PI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606325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STONE HOLDER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PPS-</a:t>
                      </a:r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GFMD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55%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503757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ROD TERMINAL UPPER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C2680-1/2H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748914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ROD TERMINAL LOWER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C2680-1/2H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45985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15-2-6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STONE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BaTiO3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T.B.D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52273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15-3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Core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fin Plate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SUS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301 1/2H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55601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UPPER GROMMET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TA 510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Core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Temp Sensor </a:t>
                      </a:r>
                      <a:r>
                        <a:rPr lang="en-US" sz="800" b="0" i="0" u="none" strike="noStrike" baseline="0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Assy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VARIOUS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</a:t>
                      </a:r>
                      <a:endParaRPr lang="ko-KR" altLang="en-US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Fixture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T.B.D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714444"/>
                  </a:ext>
                </a:extLst>
              </a:tr>
              <a:tr h="186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</a:t>
                      </a:r>
                      <a:endParaRPr lang="ko-KR" altLang="en-US" sz="800" b="0" dirty="0" smtClean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SPONGE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PU Form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141739"/>
                  </a:ext>
                </a:extLst>
              </a:tr>
            </a:tbl>
          </a:graphicData>
        </a:graphic>
      </p:graphicFrame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en-US" altLang="ko-KR" sz="1800" b="1" dirty="0" err="1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B.O.M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2765" y="6073551"/>
            <a:ext cx="3008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&lt;Exploded view :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NEa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&amp;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MVa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C/O&gt;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52" name="직선 연결선 151"/>
          <p:cNvCxnSpPr>
            <a:stCxn id="153" idx="6"/>
          </p:cNvCxnSpPr>
          <p:nvPr/>
        </p:nvCxnSpPr>
        <p:spPr bwMode="auto">
          <a:xfrm>
            <a:off x="1797770" y="2420966"/>
            <a:ext cx="294012" cy="84110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53" name="타원 152"/>
          <p:cNvSpPr/>
          <p:nvPr/>
        </p:nvSpPr>
        <p:spPr>
          <a:xfrm>
            <a:off x="1600676" y="2325533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54" name="타원 153"/>
          <p:cNvSpPr/>
          <p:nvPr/>
        </p:nvSpPr>
        <p:spPr>
          <a:xfrm>
            <a:off x="2307634" y="1786867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cxnSp>
        <p:nvCxnSpPr>
          <p:cNvPr id="155" name="직선 연결선 154"/>
          <p:cNvCxnSpPr>
            <a:stCxn id="154" idx="4"/>
          </p:cNvCxnSpPr>
          <p:nvPr/>
        </p:nvCxnSpPr>
        <p:spPr bwMode="auto">
          <a:xfrm>
            <a:off x="2406181" y="1977733"/>
            <a:ext cx="0" cy="284447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56" name="타원 155"/>
          <p:cNvSpPr/>
          <p:nvPr/>
        </p:nvSpPr>
        <p:spPr>
          <a:xfrm>
            <a:off x="3027714" y="2337773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3</a:t>
            </a:r>
            <a:endParaRPr lang="ko-KR" altLang="en-US" sz="800"/>
          </a:p>
        </p:txBody>
      </p:sp>
      <p:cxnSp>
        <p:nvCxnSpPr>
          <p:cNvPr id="157" name="직선 연결선 156"/>
          <p:cNvCxnSpPr>
            <a:stCxn id="156" idx="3"/>
          </p:cNvCxnSpPr>
          <p:nvPr/>
        </p:nvCxnSpPr>
        <p:spPr bwMode="auto">
          <a:xfrm flipH="1">
            <a:off x="2791309" y="2500687"/>
            <a:ext cx="265269" cy="128655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58" name="타원 157"/>
          <p:cNvSpPr/>
          <p:nvPr/>
        </p:nvSpPr>
        <p:spPr>
          <a:xfrm>
            <a:off x="2792760" y="1954143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4</a:t>
            </a:r>
            <a:endParaRPr lang="ko-KR" altLang="en-US" sz="800"/>
          </a:p>
        </p:txBody>
      </p:sp>
      <p:cxnSp>
        <p:nvCxnSpPr>
          <p:cNvPr id="159" name="직선 연결선 158"/>
          <p:cNvCxnSpPr>
            <a:stCxn id="158" idx="3"/>
          </p:cNvCxnSpPr>
          <p:nvPr/>
        </p:nvCxnSpPr>
        <p:spPr bwMode="auto">
          <a:xfrm flipH="1">
            <a:off x="2533996" y="2117057"/>
            <a:ext cx="287628" cy="315313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60" name="타원 159"/>
          <p:cNvSpPr/>
          <p:nvPr/>
        </p:nvSpPr>
        <p:spPr>
          <a:xfrm>
            <a:off x="3027714" y="2722971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5</a:t>
            </a:r>
            <a:endParaRPr lang="ko-KR" altLang="en-US" sz="800"/>
          </a:p>
        </p:txBody>
      </p:sp>
      <p:cxnSp>
        <p:nvCxnSpPr>
          <p:cNvPr id="161" name="직선 연결선 160"/>
          <p:cNvCxnSpPr>
            <a:stCxn id="160" idx="2"/>
          </p:cNvCxnSpPr>
          <p:nvPr/>
        </p:nvCxnSpPr>
        <p:spPr bwMode="auto">
          <a:xfrm flipH="1">
            <a:off x="2724586" y="2818404"/>
            <a:ext cx="303128" cy="166616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62" name="타원 161"/>
          <p:cNvSpPr/>
          <p:nvPr/>
        </p:nvSpPr>
        <p:spPr>
          <a:xfrm>
            <a:off x="4179842" y="3443051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6</a:t>
            </a:r>
            <a:endParaRPr lang="ko-KR" altLang="en-US" sz="800"/>
          </a:p>
        </p:txBody>
      </p:sp>
      <p:cxnSp>
        <p:nvCxnSpPr>
          <p:cNvPr id="164" name="직선 연결선 163"/>
          <p:cNvCxnSpPr>
            <a:stCxn id="162" idx="4"/>
          </p:cNvCxnSpPr>
          <p:nvPr/>
        </p:nvCxnSpPr>
        <p:spPr bwMode="auto">
          <a:xfrm>
            <a:off x="4278389" y="3633917"/>
            <a:ext cx="12257" cy="278660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65" name="타원 164"/>
          <p:cNvSpPr/>
          <p:nvPr/>
        </p:nvSpPr>
        <p:spPr>
          <a:xfrm>
            <a:off x="3872880" y="2625805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7</a:t>
            </a:r>
            <a:endParaRPr lang="ko-KR" altLang="en-US" sz="800"/>
          </a:p>
        </p:txBody>
      </p:sp>
      <p:cxnSp>
        <p:nvCxnSpPr>
          <p:cNvPr id="166" name="직선 연결선 165"/>
          <p:cNvCxnSpPr>
            <a:stCxn id="165" idx="3"/>
          </p:cNvCxnSpPr>
          <p:nvPr/>
        </p:nvCxnSpPr>
        <p:spPr bwMode="auto">
          <a:xfrm flipH="1">
            <a:off x="3815927" y="2788719"/>
            <a:ext cx="85817" cy="16745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68" name="타원 167"/>
          <p:cNvSpPr/>
          <p:nvPr/>
        </p:nvSpPr>
        <p:spPr>
          <a:xfrm>
            <a:off x="704528" y="2985020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8</a:t>
            </a:r>
            <a:endParaRPr lang="ko-KR" altLang="en-US" sz="800"/>
          </a:p>
        </p:txBody>
      </p:sp>
      <p:cxnSp>
        <p:nvCxnSpPr>
          <p:cNvPr id="169" name="직선 연결선 168"/>
          <p:cNvCxnSpPr>
            <a:stCxn id="168" idx="4"/>
          </p:cNvCxnSpPr>
          <p:nvPr/>
        </p:nvCxnSpPr>
        <p:spPr bwMode="auto">
          <a:xfrm>
            <a:off x="803075" y="3175886"/>
            <a:ext cx="31086" cy="208773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70" name="타원 169"/>
          <p:cNvSpPr/>
          <p:nvPr/>
        </p:nvSpPr>
        <p:spPr>
          <a:xfrm>
            <a:off x="1554894" y="2816671"/>
            <a:ext cx="197094" cy="19086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9</a:t>
            </a:r>
            <a:endParaRPr lang="ko-KR" altLang="en-US" sz="800"/>
          </a:p>
        </p:txBody>
      </p:sp>
      <p:cxnSp>
        <p:nvCxnSpPr>
          <p:cNvPr id="171" name="직선 연결선 170"/>
          <p:cNvCxnSpPr>
            <a:stCxn id="170" idx="6"/>
          </p:cNvCxnSpPr>
          <p:nvPr/>
        </p:nvCxnSpPr>
        <p:spPr bwMode="auto">
          <a:xfrm>
            <a:off x="1751988" y="2912104"/>
            <a:ext cx="434952" cy="178893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35" name="그룹 34"/>
          <p:cNvGrpSpPr/>
          <p:nvPr/>
        </p:nvGrpSpPr>
        <p:grpSpPr>
          <a:xfrm>
            <a:off x="1630718" y="3360782"/>
            <a:ext cx="314545" cy="215444"/>
            <a:chOff x="1123976" y="2626523"/>
            <a:chExt cx="314545" cy="215444"/>
          </a:xfrm>
        </p:grpSpPr>
        <p:sp>
          <p:nvSpPr>
            <p:cNvPr id="175" name="타원 174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dirty="0" smtClean="0"/>
                <a:t>10</a:t>
              </a:r>
              <a:endParaRPr lang="ko-KR" altLang="en-US" sz="800"/>
            </a:p>
          </p:txBody>
        </p:sp>
      </p:grpSp>
      <p:cxnSp>
        <p:nvCxnSpPr>
          <p:cNvPr id="177" name="직선 연결선 176"/>
          <p:cNvCxnSpPr/>
          <p:nvPr/>
        </p:nvCxnSpPr>
        <p:spPr bwMode="auto">
          <a:xfrm flipV="1">
            <a:off x="1894196" y="3417893"/>
            <a:ext cx="250492" cy="4127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78" name="그룹 177"/>
          <p:cNvGrpSpPr/>
          <p:nvPr/>
        </p:nvGrpSpPr>
        <p:grpSpPr>
          <a:xfrm>
            <a:off x="2891307" y="3053337"/>
            <a:ext cx="314545" cy="215444"/>
            <a:chOff x="1123976" y="2626523"/>
            <a:chExt cx="314545" cy="215444"/>
          </a:xfrm>
        </p:grpSpPr>
        <p:sp>
          <p:nvSpPr>
            <p:cNvPr id="179" name="타원 178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11</a:t>
              </a:r>
              <a:endParaRPr lang="ko-KR" altLang="en-US" sz="800"/>
            </a:p>
          </p:txBody>
        </p:sp>
      </p:grpSp>
      <p:cxnSp>
        <p:nvCxnSpPr>
          <p:cNvPr id="181" name="직선 연결선 180"/>
          <p:cNvCxnSpPr/>
          <p:nvPr/>
        </p:nvCxnSpPr>
        <p:spPr bwMode="auto">
          <a:xfrm flipH="1">
            <a:off x="2463480" y="3188152"/>
            <a:ext cx="486889" cy="172630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82" name="그룹 181"/>
          <p:cNvGrpSpPr/>
          <p:nvPr/>
        </p:nvGrpSpPr>
        <p:grpSpPr>
          <a:xfrm>
            <a:off x="1496168" y="3671027"/>
            <a:ext cx="314545" cy="215444"/>
            <a:chOff x="1123976" y="2626523"/>
            <a:chExt cx="314545" cy="215444"/>
          </a:xfrm>
        </p:grpSpPr>
        <p:sp>
          <p:nvSpPr>
            <p:cNvPr id="183" name="타원 182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12</a:t>
              </a:r>
              <a:endParaRPr lang="ko-KR" altLang="en-US" sz="800"/>
            </a:p>
          </p:txBody>
        </p:sp>
      </p:grpSp>
      <p:cxnSp>
        <p:nvCxnSpPr>
          <p:cNvPr id="185" name="직선 연결선 184"/>
          <p:cNvCxnSpPr/>
          <p:nvPr/>
        </p:nvCxnSpPr>
        <p:spPr bwMode="auto">
          <a:xfrm flipV="1">
            <a:off x="1766888" y="3681414"/>
            <a:ext cx="266700" cy="80961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86" name="그룹 185"/>
          <p:cNvGrpSpPr/>
          <p:nvPr/>
        </p:nvGrpSpPr>
        <p:grpSpPr>
          <a:xfrm>
            <a:off x="3583430" y="4786045"/>
            <a:ext cx="314545" cy="215444"/>
            <a:chOff x="1123976" y="2626523"/>
            <a:chExt cx="314545" cy="215444"/>
          </a:xfrm>
        </p:grpSpPr>
        <p:sp>
          <p:nvSpPr>
            <p:cNvPr id="187" name="타원 186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13</a:t>
              </a:r>
              <a:endParaRPr lang="ko-KR" altLang="en-US" sz="800"/>
            </a:p>
          </p:txBody>
        </p:sp>
      </p:grpSp>
      <p:cxnSp>
        <p:nvCxnSpPr>
          <p:cNvPr id="189" name="직선 연결선 188"/>
          <p:cNvCxnSpPr/>
          <p:nvPr/>
        </p:nvCxnSpPr>
        <p:spPr bwMode="auto">
          <a:xfrm flipH="1">
            <a:off x="3298953" y="4895508"/>
            <a:ext cx="339597" cy="1439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90" name="그룹 189"/>
          <p:cNvGrpSpPr/>
          <p:nvPr/>
        </p:nvGrpSpPr>
        <p:grpSpPr>
          <a:xfrm>
            <a:off x="1828304" y="5794468"/>
            <a:ext cx="314545" cy="215444"/>
            <a:chOff x="1123976" y="2626523"/>
            <a:chExt cx="314545" cy="215444"/>
          </a:xfrm>
        </p:grpSpPr>
        <p:sp>
          <p:nvSpPr>
            <p:cNvPr id="191" name="타원 190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14</a:t>
              </a:r>
              <a:endParaRPr lang="ko-KR" altLang="en-US" sz="800"/>
            </a:p>
          </p:txBody>
        </p:sp>
      </p:grpSp>
      <p:cxnSp>
        <p:nvCxnSpPr>
          <p:cNvPr id="193" name="직선 연결선 192"/>
          <p:cNvCxnSpPr/>
          <p:nvPr/>
        </p:nvCxnSpPr>
        <p:spPr bwMode="auto">
          <a:xfrm flipV="1">
            <a:off x="2047875" y="5639801"/>
            <a:ext cx="119348" cy="17521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194" name="그룹 193"/>
          <p:cNvGrpSpPr/>
          <p:nvPr/>
        </p:nvGrpSpPr>
        <p:grpSpPr>
          <a:xfrm>
            <a:off x="3054279" y="5661248"/>
            <a:ext cx="314545" cy="215444"/>
            <a:chOff x="1123976" y="2626523"/>
            <a:chExt cx="314545" cy="215444"/>
          </a:xfrm>
        </p:grpSpPr>
        <p:sp>
          <p:nvSpPr>
            <p:cNvPr id="195" name="타원 194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15</a:t>
              </a:r>
              <a:endParaRPr lang="ko-KR" altLang="en-US" sz="800"/>
            </a:p>
          </p:txBody>
        </p:sp>
      </p:grpSp>
      <p:sp>
        <p:nvSpPr>
          <p:cNvPr id="197" name="직사각형 17"/>
          <p:cNvSpPr/>
          <p:nvPr/>
        </p:nvSpPr>
        <p:spPr>
          <a:xfrm>
            <a:off x="2170612" y="3915629"/>
            <a:ext cx="982188" cy="1627979"/>
          </a:xfrm>
          <a:custGeom>
            <a:avLst/>
            <a:gdLst>
              <a:gd name="connsiteX0" fmla="*/ 0 w 1079561"/>
              <a:gd name="connsiteY0" fmla="*/ 0 h 1927942"/>
              <a:gd name="connsiteX1" fmla="*/ 1079561 w 1079561"/>
              <a:gd name="connsiteY1" fmla="*/ 0 h 1927942"/>
              <a:gd name="connsiteX2" fmla="*/ 1079561 w 1079561"/>
              <a:gd name="connsiteY2" fmla="*/ 1927942 h 1927942"/>
              <a:gd name="connsiteX3" fmla="*/ 0 w 1079561"/>
              <a:gd name="connsiteY3" fmla="*/ 1927942 h 1927942"/>
              <a:gd name="connsiteX4" fmla="*/ 0 w 1079561"/>
              <a:gd name="connsiteY4" fmla="*/ 0 h 1927942"/>
              <a:gd name="connsiteX0" fmla="*/ 0 w 1079561"/>
              <a:gd name="connsiteY0" fmla="*/ 0 h 2024658"/>
              <a:gd name="connsiteX1" fmla="*/ 1079561 w 1079561"/>
              <a:gd name="connsiteY1" fmla="*/ 96716 h 2024658"/>
              <a:gd name="connsiteX2" fmla="*/ 1079561 w 1079561"/>
              <a:gd name="connsiteY2" fmla="*/ 2024658 h 2024658"/>
              <a:gd name="connsiteX3" fmla="*/ 0 w 1079561"/>
              <a:gd name="connsiteY3" fmla="*/ 2024658 h 2024658"/>
              <a:gd name="connsiteX4" fmla="*/ 0 w 1079561"/>
              <a:gd name="connsiteY4" fmla="*/ 0 h 2024658"/>
              <a:gd name="connsiteX0" fmla="*/ 0 w 1088353"/>
              <a:gd name="connsiteY0" fmla="*/ 0 h 2024658"/>
              <a:gd name="connsiteX1" fmla="*/ 1088353 w 1088353"/>
              <a:gd name="connsiteY1" fmla="*/ 246185 h 2024658"/>
              <a:gd name="connsiteX2" fmla="*/ 1079561 w 1088353"/>
              <a:gd name="connsiteY2" fmla="*/ 2024658 h 2024658"/>
              <a:gd name="connsiteX3" fmla="*/ 0 w 1088353"/>
              <a:gd name="connsiteY3" fmla="*/ 2024658 h 2024658"/>
              <a:gd name="connsiteX4" fmla="*/ 0 w 1088353"/>
              <a:gd name="connsiteY4" fmla="*/ 0 h 2024658"/>
              <a:gd name="connsiteX0" fmla="*/ 0 w 1088353"/>
              <a:gd name="connsiteY0" fmla="*/ 0 h 2024658"/>
              <a:gd name="connsiteX1" fmla="*/ 1088353 w 1088353"/>
              <a:gd name="connsiteY1" fmla="*/ 246185 h 2024658"/>
              <a:gd name="connsiteX2" fmla="*/ 1079561 w 1088353"/>
              <a:gd name="connsiteY2" fmla="*/ 2024658 h 2024658"/>
              <a:gd name="connsiteX3" fmla="*/ 0 w 1088353"/>
              <a:gd name="connsiteY3" fmla="*/ 1708135 h 2024658"/>
              <a:gd name="connsiteX4" fmla="*/ 0 w 1088353"/>
              <a:gd name="connsiteY4" fmla="*/ 0 h 2024658"/>
              <a:gd name="connsiteX0" fmla="*/ 0 w 1080407"/>
              <a:gd name="connsiteY0" fmla="*/ 0 h 2024658"/>
              <a:gd name="connsiteX1" fmla="*/ 1079561 w 1080407"/>
              <a:gd name="connsiteY1" fmla="*/ 325316 h 2024658"/>
              <a:gd name="connsiteX2" fmla="*/ 1079561 w 1080407"/>
              <a:gd name="connsiteY2" fmla="*/ 2024658 h 2024658"/>
              <a:gd name="connsiteX3" fmla="*/ 0 w 1080407"/>
              <a:gd name="connsiteY3" fmla="*/ 1708135 h 2024658"/>
              <a:gd name="connsiteX4" fmla="*/ 0 w 1080407"/>
              <a:gd name="connsiteY4" fmla="*/ 0 h 2024658"/>
              <a:gd name="connsiteX0" fmla="*/ 0 w 1080407"/>
              <a:gd name="connsiteY0" fmla="*/ 0 h 2024658"/>
              <a:gd name="connsiteX1" fmla="*/ 1079561 w 1080407"/>
              <a:gd name="connsiteY1" fmla="*/ 406775 h 2024658"/>
              <a:gd name="connsiteX2" fmla="*/ 1079561 w 1080407"/>
              <a:gd name="connsiteY2" fmla="*/ 2024658 h 2024658"/>
              <a:gd name="connsiteX3" fmla="*/ 0 w 1080407"/>
              <a:gd name="connsiteY3" fmla="*/ 1708135 h 2024658"/>
              <a:gd name="connsiteX4" fmla="*/ 0 w 1080407"/>
              <a:gd name="connsiteY4" fmla="*/ 0 h 2024658"/>
              <a:gd name="connsiteX0" fmla="*/ 0 w 1080407"/>
              <a:gd name="connsiteY0" fmla="*/ 0 h 2024658"/>
              <a:gd name="connsiteX1" fmla="*/ 1079561 w 1080407"/>
              <a:gd name="connsiteY1" fmla="*/ 406775 h 2024658"/>
              <a:gd name="connsiteX2" fmla="*/ 1079561 w 1080407"/>
              <a:gd name="connsiteY2" fmla="*/ 2024658 h 2024658"/>
              <a:gd name="connsiteX3" fmla="*/ 0 w 1080407"/>
              <a:gd name="connsiteY3" fmla="*/ 1603402 h 2024658"/>
              <a:gd name="connsiteX4" fmla="*/ 0 w 1080407"/>
              <a:gd name="connsiteY4" fmla="*/ 0 h 2024658"/>
              <a:gd name="connsiteX0" fmla="*/ 29583 w 1080407"/>
              <a:gd name="connsiteY0" fmla="*/ 0 h 2036294"/>
              <a:gd name="connsiteX1" fmla="*/ 1079561 w 1080407"/>
              <a:gd name="connsiteY1" fmla="*/ 418411 h 2036294"/>
              <a:gd name="connsiteX2" fmla="*/ 1079561 w 1080407"/>
              <a:gd name="connsiteY2" fmla="*/ 2036294 h 2036294"/>
              <a:gd name="connsiteX3" fmla="*/ 0 w 1080407"/>
              <a:gd name="connsiteY3" fmla="*/ 1615038 h 2036294"/>
              <a:gd name="connsiteX4" fmla="*/ 29583 w 1080407"/>
              <a:gd name="connsiteY4" fmla="*/ 0 h 203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407" h="2036294">
                <a:moveTo>
                  <a:pt x="29583" y="0"/>
                </a:moveTo>
                <a:lnTo>
                  <a:pt x="1079561" y="418411"/>
                </a:lnTo>
                <a:cubicBezTo>
                  <a:pt x="1076630" y="1011235"/>
                  <a:pt x="1082492" y="1443470"/>
                  <a:pt x="1079561" y="2036294"/>
                </a:cubicBezTo>
                <a:lnTo>
                  <a:pt x="0" y="1615038"/>
                </a:lnTo>
                <a:lnTo>
                  <a:pt x="2958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/>
          <p:cNvCxnSpPr/>
          <p:nvPr/>
        </p:nvCxnSpPr>
        <p:spPr bwMode="auto">
          <a:xfrm flipH="1" flipV="1">
            <a:off x="3002906" y="5489268"/>
            <a:ext cx="154632" cy="204301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203" name="그룹 202"/>
          <p:cNvGrpSpPr/>
          <p:nvPr/>
        </p:nvGrpSpPr>
        <p:grpSpPr>
          <a:xfrm>
            <a:off x="3701562" y="4060238"/>
            <a:ext cx="314545" cy="215444"/>
            <a:chOff x="1123976" y="2626523"/>
            <a:chExt cx="314545" cy="215444"/>
          </a:xfrm>
        </p:grpSpPr>
        <p:sp>
          <p:nvSpPr>
            <p:cNvPr id="204" name="타원 203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16</a:t>
              </a:r>
              <a:endParaRPr lang="ko-KR" altLang="en-US" sz="800"/>
            </a:p>
          </p:txBody>
        </p:sp>
      </p:grpSp>
      <p:cxnSp>
        <p:nvCxnSpPr>
          <p:cNvPr id="206" name="직선 연결선 205"/>
          <p:cNvCxnSpPr/>
          <p:nvPr/>
        </p:nvCxnSpPr>
        <p:spPr bwMode="auto">
          <a:xfrm flipH="1" flipV="1">
            <a:off x="2783369" y="3999004"/>
            <a:ext cx="974244" cy="163421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209" name="그룹 208"/>
          <p:cNvGrpSpPr/>
          <p:nvPr/>
        </p:nvGrpSpPr>
        <p:grpSpPr>
          <a:xfrm>
            <a:off x="3814154" y="4462571"/>
            <a:ext cx="314545" cy="215444"/>
            <a:chOff x="1123976" y="2626523"/>
            <a:chExt cx="314545" cy="215444"/>
          </a:xfrm>
        </p:grpSpPr>
        <p:sp>
          <p:nvSpPr>
            <p:cNvPr id="210" name="타원 209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17</a:t>
              </a:r>
              <a:endParaRPr lang="ko-KR" altLang="en-US" sz="800"/>
            </a:p>
          </p:txBody>
        </p:sp>
      </p:grpSp>
      <p:cxnSp>
        <p:nvCxnSpPr>
          <p:cNvPr id="212" name="직선 연결선 211"/>
          <p:cNvCxnSpPr/>
          <p:nvPr/>
        </p:nvCxnSpPr>
        <p:spPr bwMode="auto">
          <a:xfrm flipH="1" flipV="1">
            <a:off x="3523698" y="4545146"/>
            <a:ext cx="362502" cy="35646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214" name="그룹 213"/>
          <p:cNvGrpSpPr/>
          <p:nvPr/>
        </p:nvGrpSpPr>
        <p:grpSpPr>
          <a:xfrm>
            <a:off x="794320" y="5199641"/>
            <a:ext cx="314545" cy="215444"/>
            <a:chOff x="1123976" y="2626523"/>
            <a:chExt cx="314545" cy="215444"/>
          </a:xfrm>
        </p:grpSpPr>
        <p:sp>
          <p:nvSpPr>
            <p:cNvPr id="215" name="타원 214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smtClean="0"/>
                <a:t>19</a:t>
              </a:r>
              <a:endParaRPr lang="ko-KR" altLang="en-US" sz="800"/>
            </a:p>
          </p:txBody>
        </p:sp>
      </p:grpSp>
      <p:grpSp>
        <p:nvGrpSpPr>
          <p:cNvPr id="218" name="그룹 217"/>
          <p:cNvGrpSpPr/>
          <p:nvPr/>
        </p:nvGrpSpPr>
        <p:grpSpPr>
          <a:xfrm>
            <a:off x="1515947" y="5416400"/>
            <a:ext cx="314545" cy="215444"/>
            <a:chOff x="1123976" y="2626523"/>
            <a:chExt cx="314545" cy="215444"/>
          </a:xfrm>
        </p:grpSpPr>
        <p:sp>
          <p:nvSpPr>
            <p:cNvPr id="219" name="타원 218"/>
            <p:cNvSpPr/>
            <p:nvPr/>
          </p:nvSpPr>
          <p:spPr>
            <a:xfrm>
              <a:off x="1178630" y="2633666"/>
              <a:ext cx="208824" cy="206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23976" y="2626523"/>
              <a:ext cx="31454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dirty="0" smtClean="0"/>
                <a:t>18</a:t>
              </a:r>
              <a:endParaRPr lang="ko-KR" altLang="en-US" sz="800"/>
            </a:p>
          </p:txBody>
        </p:sp>
      </p:grpSp>
      <p:cxnSp>
        <p:nvCxnSpPr>
          <p:cNvPr id="222" name="직선 연결선 221"/>
          <p:cNvCxnSpPr/>
          <p:nvPr/>
        </p:nvCxnSpPr>
        <p:spPr bwMode="auto">
          <a:xfrm flipV="1">
            <a:off x="1043940" y="5105813"/>
            <a:ext cx="224739" cy="151987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233" name="직선 연결선 232"/>
          <p:cNvCxnSpPr/>
          <p:nvPr/>
        </p:nvCxnSpPr>
        <p:spPr bwMode="auto">
          <a:xfrm flipV="1">
            <a:off x="1781175" y="5391151"/>
            <a:ext cx="390525" cy="123824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68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4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98376" y="1198592"/>
          <a:ext cx="9280334" cy="45872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496588699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1460202551"/>
                    </a:ext>
                  </a:extLst>
                </a:gridCol>
                <a:gridCol w="1828334">
                  <a:extLst>
                    <a:ext uri="{9D8B030D-6E8A-4147-A177-3AD203B41FA5}">
                      <a16:colId xmlns:a16="http://schemas.microsoft.com/office/drawing/2014/main" val="3553583570"/>
                    </a:ext>
                  </a:extLst>
                </a:gridCol>
                <a:gridCol w="2988000">
                  <a:extLst>
                    <a:ext uri="{9D8B030D-6E8A-4147-A177-3AD203B41FA5}">
                      <a16:colId xmlns:a16="http://schemas.microsoft.com/office/drawing/2014/main" val="3405226207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373291673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 슈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원 인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개선 방안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 고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98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작동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(overall 38dbA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1.IGBT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스위칭에 의한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/>
                      </a:r>
                      <a:b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전기적 소음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고전압 인가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시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이온이동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의한 충격 소음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PWM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출력 주파수 변경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(150Hz → 12Hz)</a:t>
                      </a:r>
                      <a:endParaRPr lang="ko-KR" altLang="en-US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히트로드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內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PI FILM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및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SILICONE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이중구조 반영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단품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작동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NOISE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측정 결과</a:t>
                      </a: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MAX 50dB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수준</a:t>
                      </a:r>
                      <a:b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@600V, 10cm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이격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측정</a:t>
                      </a:r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78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과전압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인한 오작동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IGBT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내부 소손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(SHORT)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High side </a:t>
                      </a: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IGBT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를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배치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차량 시동 불가 회피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설계를 반영함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.)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810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연기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냄새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1.PTC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히터 작동 시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발열부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온도상승에 따른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히팅부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실리콘 냄새 발생</a:t>
                      </a:r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방열핀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잔류 오일에 의한 냄새 발생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실리콘 사용 최소화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(Al-Tube)</a:t>
                      </a: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접착 실리콘 백금 촉매 제품 적용</a:t>
                      </a:r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Aging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공정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MEa</a:t>
                      </a:r>
                      <a:r>
                        <a:rPr lang="en-US" altLang="ko-KR" sz="1200" baseline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Front </a:t>
                      </a:r>
                      <a:r>
                        <a:rPr lang="ko-KR" altLang="en-US" sz="1200" baseline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냄새 평가 결과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88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과전압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인한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CAN transceiver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서지 전압 고려한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내전압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성능 확보 미흡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서지 전압을 고려한 최대 동작 전압 대비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1.6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 전압 사양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(1350V)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E-Capacitor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적용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79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  <a:endParaRPr lang="ko-KR" altLang="en-US" sz="13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HVAC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열 변형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방열성능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증대를 위한 </a:t>
                      </a:r>
                      <a:r>
                        <a:rPr lang="en-US" altLang="ko-KR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PTC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스톤 </a:t>
                      </a:r>
                      <a:r>
                        <a:rPr lang="ko-KR" altLang="en-US" sz="120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발열온도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증대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(Tc : 180℃→210℃)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HEAT CORE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과열 방지 기능 적용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Heat rod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단자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개소 적용으로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ZONE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간 열 간섭 최소화 구조 적용</a:t>
                      </a:r>
                    </a:p>
                    <a:p>
                      <a:pPr algn="l" latinLnBrk="1"/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Tc 160℃ 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반영 예정 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고객 요구 사항</a:t>
                      </a:r>
                      <a:r>
                        <a:rPr lang="en-US" altLang="ko-KR" sz="120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latinLnBrk="1"/>
                      <a:endParaRPr lang="ko-KR" altLang="en-US" sz="12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93787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00472" y="764704"/>
            <a:ext cx="307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</a:t>
            </a:r>
            <a:r>
              <a:rPr lang="ko-KR" altLang="en-US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주요 </a:t>
            </a:r>
            <a:r>
              <a:rPr lang="ko-KR" altLang="en-US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과거차</a:t>
            </a:r>
            <a:r>
              <a: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이슈 </a:t>
            </a:r>
            <a:r>
              <a:rPr lang="en-US" altLang="ko-KR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Summary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440" y="1844824"/>
            <a:ext cx="701270" cy="2668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82935" y="4005064"/>
            <a:ext cx="604515" cy="725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21352" y="2348880"/>
            <a:ext cx="527682" cy="577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805" y="4854925"/>
            <a:ext cx="2008974" cy="840231"/>
          </a:xfrm>
          <a:prstGeom prst="rect">
            <a:avLst/>
          </a:prstGeom>
        </p:spPr>
      </p:pic>
      <p:graphicFrame>
        <p:nvGraphicFramePr>
          <p:cNvPr id="6" name="개체 5"/>
          <p:cNvGraphicFramePr>
            <a:graphicFrameLocks/>
          </p:cNvGraphicFramePr>
          <p:nvPr>
            <p:extLst/>
          </p:nvPr>
        </p:nvGraphicFramePr>
        <p:xfrm>
          <a:off x="9067779" y="3303314"/>
          <a:ext cx="360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Acrobat Document" showAsIcon="1" r:id="rId8" imgW="380880" imgH="771480" progId="Acrobat.Document.DC">
                  <p:embed/>
                </p:oleObj>
              </mc:Choice>
              <mc:Fallback>
                <p:oleObj name="Acrobat Document" showAsIcon="1" r:id="rId8" imgW="380880" imgH="771480" progId="Acrobat.Document.DC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67779" y="3303314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accent3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35931"/>
              </p:ext>
            </p:extLst>
          </p:nvPr>
        </p:nvGraphicFramePr>
        <p:xfrm>
          <a:off x="355122" y="1700808"/>
          <a:ext cx="9134382" cy="36583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Design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Description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Remark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Rod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Assy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1.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최소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연면거리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기준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: Min 5mm </a:t>
                      </a:r>
                      <a:b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</a:b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내전압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Max 0.5mA @4,300V, 60s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만족 기준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: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최소 거리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5.1mm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이상 설계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According to IEC60664-1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1765" marR="31765" marT="40341" marB="40341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주요 </a:t>
            </a: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- </a:t>
            </a:r>
            <a:r>
              <a:rPr lang="ko-KR" altLang="en-US" sz="1800" b="1" dirty="0" err="1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내전압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 err="1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이격거리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2016725"/>
            <a:ext cx="1315568" cy="980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68" y="2518969"/>
            <a:ext cx="1224136" cy="14771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547" y="3008848"/>
            <a:ext cx="3214640" cy="177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주요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- IP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265681"/>
              </p:ext>
            </p:extLst>
          </p:nvPr>
        </p:nvGraphicFramePr>
        <p:xfrm>
          <a:off x="355122" y="1700808"/>
          <a:ext cx="9134382" cy="39103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Design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Description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Remark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COVER </a:t>
                      </a:r>
                    </a:p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&amp; PMW CONTROL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Cover &amp; Upper Housing </a:t>
                      </a:r>
                      <a:r>
                        <a:rPr kumimoji="0" lang="ko-KR" alt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간 실리콘 충진하여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수밀방지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MEMBRANE </a:t>
                      </a:r>
                      <a:r>
                        <a:rPr kumimoji="0" lang="en-US" altLang="ko-KR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FILTER </a:t>
                      </a:r>
                      <a:r>
                        <a:rPr kumimoji="0" lang="ko-KR" alt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적용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Test according to DIN 40050 (IP67)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HV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WIRE </a:t>
                      </a:r>
                    </a:p>
                    <a:p>
                      <a:pPr algn="ctr" latinLnBrk="1"/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&amp; PWM  CONTROL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Apply Water Proof HV &amp; LV Connector</a:t>
                      </a: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3" name="TextBox 10"/>
          <p:cNvSpPr txBox="1"/>
          <p:nvPr/>
        </p:nvSpPr>
        <p:spPr>
          <a:xfrm>
            <a:off x="2540602" y="1314868"/>
            <a:ext cx="4862405" cy="3139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■ 수밀 기준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: IPx7 (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물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1m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에서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 30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분 방치 후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PTC 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기능에 이상 없을 것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)</a:t>
            </a:r>
            <a:endParaRPr lang="ko-KR" altLang="en-US" sz="1200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55" y="1995257"/>
            <a:ext cx="3012730" cy="21211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256" y="4214241"/>
            <a:ext cx="3155288" cy="13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148570"/>
            <a:ext cx="691276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II. </a:t>
            </a:r>
            <a:r>
              <a:rPr lang="ko-KR" altLang="en-US" sz="2400" b="1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2400" b="1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Tahoma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80" y="894782"/>
            <a:ext cx="691276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□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주요 </a:t>
            </a:r>
            <a:r>
              <a:rPr lang="en-US" altLang="ko-KR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SPEC </a:t>
            </a:r>
            <a:r>
              <a:rPr lang="ko-KR" altLang="en-US" sz="18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검토</a:t>
            </a:r>
          </a:p>
        </p:txBody>
      </p:sp>
      <p:sp>
        <p:nvSpPr>
          <p:cNvPr id="147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9" y="1255601"/>
            <a:ext cx="4205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- IP </a:t>
            </a:r>
            <a:r>
              <a:rPr lang="ko-KR" altLang="en-US" sz="18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디자인 검토</a:t>
            </a:r>
            <a:endParaRPr lang="ko-KR" altLang="en-US" sz="18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19931"/>
              </p:ext>
            </p:extLst>
          </p:nvPr>
        </p:nvGraphicFramePr>
        <p:xfrm>
          <a:off x="355122" y="1700808"/>
          <a:ext cx="9134382" cy="3010624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Design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Description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Remark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 anchor="ctr" anchorCtr="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HEAT CORE </a:t>
                      </a:r>
                    </a:p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&amp; PWM  CONTROL</a:t>
                      </a: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방수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충진제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도포 적용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Test according to DIN 40050 (IP67)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HEAT ROD</a:t>
                      </a:r>
                    </a:p>
                  </a:txBody>
                  <a:tcPr marL="84406" marR="8440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AL Tube Type Heat rod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로 외부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수밀방지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Heat Rod </a:t>
                      </a:r>
                      <a:r>
                        <a:rPr kumimoji="0" lang="en-US" altLang="ko-KR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Ass’y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상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하단 방수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충진제로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ahoma" pitchFamily="34" charset="0"/>
                        </a:rPr>
                        <a:t>수밀방지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ahoma" pitchFamily="34" charset="0"/>
                      </a:endParaRPr>
                    </a:p>
                  </a:txBody>
                  <a:tcPr marL="84406" marR="84406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31765" marR="31765" marT="40341" marB="40341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" name="TextBox 10"/>
          <p:cNvSpPr txBox="1"/>
          <p:nvPr/>
        </p:nvSpPr>
        <p:spPr>
          <a:xfrm>
            <a:off x="2540602" y="1314868"/>
            <a:ext cx="4862405" cy="3139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■ 수밀 기준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: IPx7 (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물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1m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에서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 30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분 방치 후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PTC </a:t>
            </a:r>
            <a:r>
              <a:rPr lang="ko-KR" altLang="en-US" sz="1200" dirty="0" smtClean="0">
                <a:latin typeface="현대하모니 M" pitchFamily="18" charset="-127"/>
                <a:ea typeface="현대하모니 M" pitchFamily="18" charset="-127"/>
              </a:rPr>
              <a:t>기능에 이상 없을 것</a:t>
            </a:r>
            <a:r>
              <a:rPr lang="en-US" altLang="ko-KR" sz="1200" dirty="0" smtClean="0">
                <a:latin typeface="현대하모니 M" pitchFamily="18" charset="-127"/>
                <a:ea typeface="현대하모니 M" pitchFamily="18" charset="-127"/>
              </a:rPr>
              <a:t>)</a:t>
            </a:r>
            <a:endParaRPr lang="ko-KR" altLang="en-US" sz="1200" dirty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1" name="Text Box 2">
            <a:extLst>
              <a:ext uri="{FF2B5EF4-FFF2-40B4-BE49-F238E27FC236}">
                <a16:creationId xmlns:a16="http://schemas.microsoft.com/office/drawing/2014/main" id="{53D199B3-443A-43BA-AE5F-2F514731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2" y="4869160"/>
            <a:ext cx="4086519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600" b="1" dirty="0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※) </a:t>
            </a:r>
            <a:r>
              <a:rPr lang="ko-KR" altLang="en-US" sz="1600" b="1" dirty="0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당사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PTC</a:t>
            </a:r>
            <a:r>
              <a:rPr lang="en-US" altLang="ko-KR" sz="1600" b="1" dirty="0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 HEATER IP67 </a:t>
            </a:r>
            <a:r>
              <a:rPr lang="ko-KR" altLang="en-US" sz="1600" b="1" dirty="0" smtClean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 panose="020B0604030504040204" pitchFamily="34" charset="0"/>
              </a:rPr>
              <a:t>적용 디자인 반영 </a:t>
            </a:r>
            <a:endParaRPr lang="ko-KR" altLang="en-US" sz="1600" b="1" dirty="0">
              <a:solidFill>
                <a:srgbClr val="0070C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Tahom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2204864"/>
            <a:ext cx="3312368" cy="22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>
            <a:srgbClr val="0000FF"/>
          </a:buClr>
          <a:buSzTx/>
          <a:buFont typeface="Wingdings" pitchFamily="2" charset="2"/>
          <a:buChar char="v"/>
          <a:tabLst/>
          <a:defRPr kumimoji="0" lang="ko-KR" altLang="en-US" sz="15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새굴림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>
            <a:srgbClr val="0000FF"/>
          </a:buClr>
          <a:buSzTx/>
          <a:buFont typeface="Wingdings" pitchFamily="2" charset="2"/>
          <a:buChar char="v"/>
          <a:tabLst/>
          <a:defRPr kumimoji="0" lang="ko-KR" altLang="en-US" sz="15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새굴림" pitchFamily="18" charset="-127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6232</TotalTime>
  <Words>2749</Words>
  <Application>Microsoft Office PowerPoint</Application>
  <PresentationFormat>A4 용지(210x297mm)</PresentationFormat>
  <Paragraphs>989</Paragraphs>
  <Slides>25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25</vt:i4>
      </vt:variant>
    </vt:vector>
  </HeadingPairs>
  <TitlesOfParts>
    <vt:vector size="48" baseType="lpstr">
      <vt:lpstr>HY헤드라인M</vt:lpstr>
      <vt:lpstr>微软雅黑</vt:lpstr>
      <vt:lpstr>ＭＳ Ｐゴシック</vt:lpstr>
      <vt:lpstr>宋体</vt:lpstr>
      <vt:lpstr>굴림</vt:lpstr>
      <vt:lpstr>굴림</vt:lpstr>
      <vt:lpstr>돋움</vt:lpstr>
      <vt:lpstr>맑은 고딕</vt:lpstr>
      <vt:lpstr>현대하모니 B</vt:lpstr>
      <vt:lpstr>현대하모니 L</vt:lpstr>
      <vt:lpstr>현대하모니 M</vt:lpstr>
      <vt:lpstr>Arial</vt:lpstr>
      <vt:lpstr>Arial Black</vt:lpstr>
      <vt:lpstr>Impact</vt:lpstr>
      <vt:lpstr>Tahoma</vt:lpstr>
      <vt:lpstr>Verdana</vt:lpstr>
      <vt:lpstr>Wingdings</vt:lpstr>
      <vt:lpstr>1_Office 테마</vt:lpstr>
      <vt:lpstr>Theme1</vt:lpstr>
      <vt:lpstr>Acrobat Document</vt:lpstr>
      <vt:lpstr>포장기 셸 개체</vt:lpstr>
      <vt:lpstr>프레젠테이션</vt:lpstr>
      <vt:lpstr>Adobe 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shwei</dc:creator>
  <cp:lastModifiedBy>user</cp:lastModifiedBy>
  <cp:revision>277</cp:revision>
  <cp:lastPrinted>2021-08-30T02:38:37Z</cp:lastPrinted>
  <dcterms:created xsi:type="dcterms:W3CDTF">2018-04-11T06:20:14Z</dcterms:created>
  <dcterms:modified xsi:type="dcterms:W3CDTF">2023-10-13T03:05:32Z</dcterms:modified>
</cp:coreProperties>
</file>